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4"/>
    <p:sldMasterId id="2147483764" r:id="rId5"/>
    <p:sldMasterId id="2147483770" r:id="rId6"/>
    <p:sldMasterId id="2147483786" r:id="rId7"/>
    <p:sldMasterId id="2147483788" r:id="rId8"/>
  </p:sldMasterIdLst>
  <p:notesMasterIdLst>
    <p:notesMasterId r:id="rId13"/>
  </p:notesMasterIdLst>
  <p:handoutMasterIdLst>
    <p:handoutMasterId r:id="rId14"/>
  </p:handoutMasterIdLst>
  <p:sldIdLst>
    <p:sldId id="3065" r:id="rId9"/>
    <p:sldId id="3090" r:id="rId10"/>
    <p:sldId id="3092" r:id="rId11"/>
    <p:sldId id="3081" r:id="rId12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89B2B36B-A6C5-4A44-B377-BF12A1B94D2D}">
          <p14:sldIdLst>
            <p14:sldId id="3065"/>
            <p14:sldId id="3090"/>
            <p14:sldId id="3092"/>
            <p14:sldId id="30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iver Pieper" initials="O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9FAB"/>
    <a:srgbClr val="D0275B"/>
    <a:srgbClr val="3B444F"/>
    <a:srgbClr val="AA988B"/>
    <a:srgbClr val="CACED6"/>
    <a:srgbClr val="D12A6C"/>
    <a:srgbClr val="68727F"/>
    <a:srgbClr val="061019"/>
    <a:srgbClr val="000000"/>
    <a:srgbClr val="D914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740" autoAdjust="0"/>
    <p:restoredTop sz="94826" autoAdjust="0"/>
  </p:normalViewPr>
  <p:slideViewPr>
    <p:cSldViewPr snapToGrid="0">
      <p:cViewPr varScale="1">
        <p:scale>
          <a:sx n="59" d="100"/>
          <a:sy n="59" d="100"/>
        </p:scale>
        <p:origin x="1316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21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2564"/>
    </p:cViewPr>
  </p:sorterViewPr>
  <p:notesViewPr>
    <p:cSldViewPr snapToGrid="0">
      <p:cViewPr varScale="1">
        <p:scale>
          <a:sx n="103" d="100"/>
          <a:sy n="103" d="100"/>
        </p:scale>
        <p:origin x="350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2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940DE28C-B2F3-4AD4-9AB1-298CFB6D17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0FAF3E2-9288-4B22-B34D-7DCF0A65261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80921-3201-4578-BEE8-2EF8C3BF6DD1}" type="datetimeFigureOut">
              <a:rPr lang="de-DE" smtClean="0"/>
              <a:t>06.02.2024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83B1F35-5AE0-42C2-8465-11048A28EBE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BCADE29-3D01-48A2-A44C-778BD079BE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84F8A-C1B3-4B2F-9D17-5068C2417D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8318608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46AB8-BD05-4A63-80D3-BFC9F1A0CA9C}" type="datetimeFigureOut">
              <a:rPr lang="de-DE" smtClean="0"/>
              <a:pPr/>
              <a:t>06.02.2024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425527-8736-4FEE-BC5C-DBEA686E243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497371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40ACFA09-AB5E-63DD-C46B-62A802CEF6C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471069" y="4291252"/>
            <a:ext cx="5249863" cy="815975"/>
          </a:xfrm>
          <a:prstGeom prst="rect">
            <a:avLst/>
          </a:prstGeom>
        </p:spPr>
        <p:txBody>
          <a:bodyPr/>
          <a:lstStyle>
            <a:lvl1pPr algn="ctr">
              <a:defRPr sz="1100" b="1" spc="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UNTERNEHMENSPRÄSENTATION 2023</a:t>
            </a:r>
          </a:p>
        </p:txBody>
      </p:sp>
      <p:sp>
        <p:nvSpPr>
          <p:cNvPr id="2" name="Inhaltsplatzhalter 11">
            <a:extLst>
              <a:ext uri="{FF2B5EF4-FFF2-40B4-BE49-F238E27FC236}">
                <a16:creationId xmlns:a16="http://schemas.microsoft.com/office/drawing/2014/main" id="{E1B03DC2-102E-6E6A-5F23-0F7128AEBA96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0" y="6572250"/>
            <a:ext cx="1878013" cy="28575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19.10.2023</a:t>
            </a:r>
          </a:p>
        </p:txBody>
      </p:sp>
    </p:spTree>
    <p:extLst>
      <p:ext uri="{BB962C8B-B14F-4D97-AF65-F5344CB8AC3E}">
        <p14:creationId xmlns:p14="http://schemas.microsoft.com/office/powerpoint/2010/main" val="2347936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6614348-B8D9-F747-B14D-510EA525571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33331" y="1405496"/>
            <a:ext cx="2987675" cy="5003800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spcBef>
                <a:spcPts val="0"/>
              </a:spcBef>
              <a:defRPr sz="13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01	Punkt</a:t>
            </a:r>
          </a:p>
          <a:p>
            <a:pPr lvl="0"/>
            <a:r>
              <a:rPr lang="de-DE" dirty="0"/>
              <a:t>02	Punkt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03	Punkt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04	Punkt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05	Punkt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06	Punkt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07	Punkt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08	Punkt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09	Punkt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10	Punkt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11	Punkt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12	Punkt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13	Punkt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14	Punkt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15	Punkt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16	Punkt</a:t>
            </a:r>
          </a:p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84687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seite-NUR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99ADF2D2-F386-3DEF-42C1-DAA408D4E5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/>
              <a:t>Seite </a:t>
            </a:r>
            <a:fld id="{28B2DC75-0B5D-9644-9A00-6C9501BDDF1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DFD5326B-D9F3-09A5-95F5-C2950CFC31E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69771" y="530352"/>
            <a:ext cx="10722557" cy="295148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 cap="all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ÜBERSCHRIFT</a:t>
            </a:r>
          </a:p>
        </p:txBody>
      </p:sp>
      <p:sp>
        <p:nvSpPr>
          <p:cNvPr id="8" name="Textplatzhalter 5">
            <a:extLst>
              <a:ext uri="{FF2B5EF4-FFF2-40B4-BE49-F238E27FC236}">
                <a16:creationId xmlns:a16="http://schemas.microsoft.com/office/drawing/2014/main" id="{E871E7B2-EF10-B161-EC23-706A045B42B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69772" y="890778"/>
            <a:ext cx="10722556" cy="295148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cap="none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err="1"/>
              <a:t>Subline</a:t>
            </a:r>
            <a:endParaRPr lang="de-DE" dirty="0"/>
          </a:p>
        </p:txBody>
      </p:sp>
      <p:sp>
        <p:nvSpPr>
          <p:cNvPr id="10" name="Textplatzhalter 5">
            <a:extLst>
              <a:ext uri="{FF2B5EF4-FFF2-40B4-BE49-F238E27FC236}">
                <a16:creationId xmlns:a16="http://schemas.microsoft.com/office/drawing/2014/main" id="{9A6A22E3-C091-F904-549C-19FC7CAC2AE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69771" y="1579857"/>
            <a:ext cx="10722558" cy="4664413"/>
          </a:xfrm>
          <a:prstGeom prst="rect">
            <a:avLst/>
          </a:prstGeom>
        </p:spPr>
        <p:txBody>
          <a:bodyPr lIns="0"/>
          <a:lstStyle>
            <a:lvl1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500" b="0" kern="100" cap="none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300" kern="100" spc="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lnSpc>
                <a:spcPct val="100000"/>
              </a:lnSpc>
              <a:buSzPct val="80000"/>
              <a:buFont typeface="Courier New" panose="02070309020205020404" pitchFamily="49" charset="0"/>
              <a:buChar char="o"/>
              <a:defRPr sz="1300" kern="100" spc="0" baseline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SzPct val="80000"/>
              <a:buFont typeface="Courier New" panose="02070309020205020404" pitchFamily="49" charset="0"/>
              <a:buChar char="o"/>
              <a:defRPr sz="1300" spc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0000"/>
              </a:lnSpc>
              <a:buSzPct val="80000"/>
              <a:buFont typeface="Courier New" panose="02070309020205020404" pitchFamily="49" charset="0"/>
              <a:buChar char="o"/>
              <a:defRPr sz="1300" spc="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>
              <a:lnSpc>
                <a:spcPct val="100000"/>
              </a:lnSpc>
              <a:buSzPct val="80000"/>
              <a:buFont typeface="Courier New" panose="02070309020205020404" pitchFamily="49" charset="0"/>
              <a:buChar char="o"/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>
              <a:lnSpc>
                <a:spcPct val="100000"/>
              </a:lnSpc>
              <a:buSzPct val="80000"/>
              <a:buFont typeface="Courier New" panose="02070309020205020404" pitchFamily="49" charset="0"/>
              <a:buChar char="o"/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>
              <a:lnSpc>
                <a:spcPct val="100000"/>
              </a:lnSpc>
              <a:buSzPct val="80000"/>
              <a:buFont typeface="Courier New" panose="02070309020205020404" pitchFamily="49" charset="0"/>
              <a:buChar char="o"/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7600" indent="0">
              <a:lnSpc>
                <a:spcPct val="100000"/>
              </a:lnSpc>
              <a:buSzPct val="80000"/>
              <a:buFont typeface="Courier New" panose="02070309020205020404" pitchFamily="49" charset="0"/>
              <a:buNone/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e-DE" dirty="0"/>
              <a:t>Fließtext</a:t>
            </a:r>
          </a:p>
          <a:p>
            <a:pPr lvl="1"/>
            <a:r>
              <a:rPr lang="de-DE" dirty="0"/>
              <a:t>Unterpunkt 1</a:t>
            </a:r>
          </a:p>
          <a:p>
            <a:pPr lvl="2"/>
            <a:r>
              <a:rPr lang="de-DE" dirty="0"/>
              <a:t>Unterpunkt 2</a:t>
            </a:r>
          </a:p>
          <a:p>
            <a:pPr lvl="3"/>
            <a:r>
              <a:rPr lang="de-DE" dirty="0"/>
              <a:t>Unterpunkt 3</a:t>
            </a:r>
          </a:p>
          <a:p>
            <a:pPr lvl="4"/>
            <a:r>
              <a:rPr lang="de-DE" dirty="0"/>
              <a:t>Unterpunkt 4</a:t>
            </a:r>
          </a:p>
        </p:txBody>
      </p:sp>
    </p:spTree>
    <p:extLst>
      <p:ext uri="{BB962C8B-B14F-4D97-AF65-F5344CB8AC3E}">
        <p14:creationId xmlns:p14="http://schemas.microsoft.com/office/powerpoint/2010/main" val="858051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nhaltsseite-TEXT-UND-BILDER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99ADF2D2-F386-3DEF-42C1-DAA408D4E5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/>
              <a:t>Seite </a:t>
            </a:r>
            <a:fld id="{28B2DC75-0B5D-9644-9A00-6C9501BDDF1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DFD5326B-D9F3-09A5-95F5-C2950CFC31E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69771" y="530352"/>
            <a:ext cx="10581097" cy="295148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 cap="all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ÜBERSCHRIFT</a:t>
            </a:r>
          </a:p>
        </p:txBody>
      </p:sp>
      <p:sp>
        <p:nvSpPr>
          <p:cNvPr id="8" name="Textplatzhalter 5">
            <a:extLst>
              <a:ext uri="{FF2B5EF4-FFF2-40B4-BE49-F238E27FC236}">
                <a16:creationId xmlns:a16="http://schemas.microsoft.com/office/drawing/2014/main" id="{E871E7B2-EF10-B161-EC23-706A045B42B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69772" y="890778"/>
            <a:ext cx="10581096" cy="295148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cap="none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err="1"/>
              <a:t>Subline</a:t>
            </a:r>
            <a:endParaRPr lang="de-DE" dirty="0"/>
          </a:p>
        </p:txBody>
      </p:sp>
      <p:sp>
        <p:nvSpPr>
          <p:cNvPr id="10" name="Textplatzhalter 5">
            <a:extLst>
              <a:ext uri="{FF2B5EF4-FFF2-40B4-BE49-F238E27FC236}">
                <a16:creationId xmlns:a16="http://schemas.microsoft.com/office/drawing/2014/main" id="{9A6A22E3-C091-F904-549C-19FC7CAC2AE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69772" y="1579858"/>
            <a:ext cx="6366694" cy="4652778"/>
          </a:xfrm>
          <a:prstGeom prst="rect">
            <a:avLst/>
          </a:prstGeom>
        </p:spPr>
        <p:txBody>
          <a:bodyPr lIns="0"/>
          <a:lstStyle>
            <a:lvl1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500" b="0" kern="100" cap="none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1300" kern="100" spc="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lnSpc>
                <a:spcPct val="100000"/>
              </a:lnSpc>
              <a:buSzPct val="80000"/>
              <a:buFont typeface="Courier New" panose="02070309020205020404" pitchFamily="49" charset="0"/>
              <a:buChar char="o"/>
              <a:defRPr sz="1300" kern="100" spc="0" baseline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SzPct val="80000"/>
              <a:buFont typeface="Courier New" panose="02070309020205020404" pitchFamily="49" charset="0"/>
              <a:buChar char="o"/>
              <a:defRPr sz="1300" spc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0000"/>
              </a:lnSpc>
              <a:buSzPct val="80000"/>
              <a:buFont typeface="Courier New" panose="02070309020205020404" pitchFamily="49" charset="0"/>
              <a:buChar char="o"/>
              <a:defRPr sz="1300" spc="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>
              <a:lnSpc>
                <a:spcPct val="100000"/>
              </a:lnSpc>
              <a:buSzPct val="80000"/>
              <a:buFont typeface="Courier New" panose="02070309020205020404" pitchFamily="49" charset="0"/>
              <a:buChar char="o"/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>
              <a:lnSpc>
                <a:spcPct val="100000"/>
              </a:lnSpc>
              <a:buSzPct val="80000"/>
              <a:buFont typeface="Courier New" panose="02070309020205020404" pitchFamily="49" charset="0"/>
              <a:buChar char="o"/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>
              <a:lnSpc>
                <a:spcPct val="100000"/>
              </a:lnSpc>
              <a:buSzPct val="80000"/>
              <a:buFont typeface="Courier New" panose="02070309020205020404" pitchFamily="49" charset="0"/>
              <a:buChar char="o"/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57600" indent="0">
              <a:lnSpc>
                <a:spcPct val="100000"/>
              </a:lnSpc>
              <a:buSzPct val="80000"/>
              <a:buFont typeface="Courier New" panose="02070309020205020404" pitchFamily="49" charset="0"/>
              <a:buNone/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e-DE" dirty="0"/>
              <a:t>Fließtext</a:t>
            </a:r>
          </a:p>
          <a:p>
            <a:pPr lvl="1"/>
            <a:r>
              <a:rPr lang="de-DE" dirty="0"/>
              <a:t>Unterpunkt 1</a:t>
            </a:r>
          </a:p>
          <a:p>
            <a:pPr lvl="2"/>
            <a:r>
              <a:rPr lang="de-DE" dirty="0"/>
              <a:t>Unterpunkt 2</a:t>
            </a:r>
          </a:p>
          <a:p>
            <a:pPr lvl="3"/>
            <a:r>
              <a:rPr lang="de-DE" dirty="0"/>
              <a:t>Unterpunkt 3</a:t>
            </a:r>
          </a:p>
          <a:p>
            <a:pPr lvl="4"/>
            <a:r>
              <a:rPr lang="de-DE" dirty="0"/>
              <a:t>Unterpunkt 4</a:t>
            </a:r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F228962-DA14-A919-E88D-F9532889588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514897" y="1579857"/>
            <a:ext cx="4035972" cy="2235311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892ABB66-D221-D05A-C1BA-6AABB79E6DE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14897" y="3997324"/>
            <a:ext cx="4035972" cy="2235311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1375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A150CF56-7132-1043-514D-4D53AE9495F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837974" y="1797050"/>
            <a:ext cx="2306638" cy="2306638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6" name="Bildplatzhalter 4">
            <a:extLst>
              <a:ext uri="{FF2B5EF4-FFF2-40B4-BE49-F238E27FC236}">
                <a16:creationId xmlns:a16="http://schemas.microsoft.com/office/drawing/2014/main" id="{0A1A1A19-B9A0-2270-23AA-E3A59DF1DAE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942681" y="1807682"/>
            <a:ext cx="2306638" cy="2306638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7" name="Bildplatzhalter 4">
            <a:extLst>
              <a:ext uri="{FF2B5EF4-FFF2-40B4-BE49-F238E27FC236}">
                <a16:creationId xmlns:a16="http://schemas.microsoft.com/office/drawing/2014/main" id="{D189DE0C-4206-5206-F05A-2137EA060EF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047388" y="1818315"/>
            <a:ext cx="2306638" cy="2306638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507C2F10-2BC8-9F0B-EE83-02344E65D52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56353" y="4327044"/>
            <a:ext cx="2669880" cy="87227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400"/>
              </a:spcBef>
              <a:buNone/>
              <a:defRPr sz="900" b="1" cap="all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Herr </a:t>
            </a:r>
            <a:r>
              <a:rPr lang="de-DE" dirty="0" err="1"/>
              <a:t>max</a:t>
            </a:r>
            <a:r>
              <a:rPr lang="de-DE" dirty="0"/>
              <a:t> </a:t>
            </a:r>
            <a:r>
              <a:rPr lang="de-DE" dirty="0" err="1"/>
              <a:t>mustermann</a:t>
            </a:r>
            <a:endParaRPr lang="de-DE" dirty="0"/>
          </a:p>
          <a:p>
            <a:pPr lvl="0"/>
            <a:r>
              <a:rPr lang="de-DE" dirty="0"/>
              <a:t>Tel.: 123456789</a:t>
            </a:r>
          </a:p>
          <a:p>
            <a:pPr lvl="0"/>
            <a:r>
              <a:rPr lang="de-DE" dirty="0" err="1"/>
              <a:t>e-mail</a:t>
            </a:r>
            <a:r>
              <a:rPr lang="de-DE" dirty="0"/>
              <a:t>: </a:t>
            </a:r>
            <a:r>
              <a:rPr lang="de-DE" dirty="0" err="1"/>
              <a:t>xyz.xyz@pieper.de</a:t>
            </a:r>
            <a:endParaRPr lang="de-DE" dirty="0"/>
          </a:p>
        </p:txBody>
      </p:sp>
      <p:sp>
        <p:nvSpPr>
          <p:cNvPr id="10" name="Textplatzhalter 8">
            <a:extLst>
              <a:ext uri="{FF2B5EF4-FFF2-40B4-BE49-F238E27FC236}">
                <a16:creationId xmlns:a16="http://schemas.microsoft.com/office/drawing/2014/main" id="{D397E912-3438-4EF4-6001-2C28FBD7A1D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61060" y="4327044"/>
            <a:ext cx="2669880" cy="87227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400"/>
              </a:spcBef>
              <a:buNone/>
              <a:defRPr sz="900" b="1" cap="all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Herr </a:t>
            </a:r>
            <a:r>
              <a:rPr lang="de-DE" dirty="0" err="1"/>
              <a:t>max</a:t>
            </a:r>
            <a:r>
              <a:rPr lang="de-DE" dirty="0"/>
              <a:t> </a:t>
            </a:r>
            <a:r>
              <a:rPr lang="de-DE" dirty="0" err="1"/>
              <a:t>mustermann</a:t>
            </a:r>
            <a:endParaRPr lang="de-DE" dirty="0"/>
          </a:p>
          <a:p>
            <a:pPr lvl="0"/>
            <a:r>
              <a:rPr lang="de-DE" dirty="0"/>
              <a:t>Tel.: 123456789</a:t>
            </a:r>
          </a:p>
          <a:p>
            <a:pPr lvl="0"/>
            <a:r>
              <a:rPr lang="de-DE" dirty="0" err="1"/>
              <a:t>e-mail</a:t>
            </a:r>
            <a:r>
              <a:rPr lang="de-DE" dirty="0"/>
              <a:t>: </a:t>
            </a:r>
            <a:r>
              <a:rPr lang="de-DE" dirty="0" err="1"/>
              <a:t>xyz.xyz@pieper.de</a:t>
            </a:r>
            <a:endParaRPr lang="de-DE" dirty="0"/>
          </a:p>
        </p:txBody>
      </p:sp>
      <p:sp>
        <p:nvSpPr>
          <p:cNvPr id="11" name="Textplatzhalter 8">
            <a:extLst>
              <a:ext uri="{FF2B5EF4-FFF2-40B4-BE49-F238E27FC236}">
                <a16:creationId xmlns:a16="http://schemas.microsoft.com/office/drawing/2014/main" id="{7F01C974-8D3D-9F94-2532-089C248CED1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865767" y="4327043"/>
            <a:ext cx="2669880" cy="87227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400"/>
              </a:spcBef>
              <a:buNone/>
              <a:defRPr sz="900" b="1" cap="all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Herr </a:t>
            </a:r>
            <a:r>
              <a:rPr lang="de-DE" dirty="0" err="1"/>
              <a:t>max</a:t>
            </a:r>
            <a:r>
              <a:rPr lang="de-DE" dirty="0"/>
              <a:t> </a:t>
            </a:r>
            <a:r>
              <a:rPr lang="de-DE" dirty="0" err="1"/>
              <a:t>mustermann</a:t>
            </a:r>
            <a:endParaRPr lang="de-DE" dirty="0"/>
          </a:p>
          <a:p>
            <a:pPr lvl="0"/>
            <a:r>
              <a:rPr lang="de-DE" dirty="0"/>
              <a:t>Tel.: 123456789</a:t>
            </a:r>
          </a:p>
          <a:p>
            <a:pPr lvl="0"/>
            <a:r>
              <a:rPr lang="de-DE" dirty="0" err="1"/>
              <a:t>e-mail</a:t>
            </a:r>
            <a:r>
              <a:rPr lang="de-DE" dirty="0"/>
              <a:t>: </a:t>
            </a:r>
            <a:r>
              <a:rPr lang="de-DE" dirty="0" err="1"/>
              <a:t>xyz.xyz@pieper.de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4995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0537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4.emf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Ein Bild, das Design, Kunst, Keksausstecher enthält.&#10;&#10;Automatisch generierte Beschreibung mit mittlerer Zuverlässigkeit">
            <a:extLst>
              <a:ext uri="{FF2B5EF4-FFF2-40B4-BE49-F238E27FC236}">
                <a16:creationId xmlns:a16="http://schemas.microsoft.com/office/drawing/2014/main" id="{E4DC3E25-9F71-CCA1-8237-52786D4DC8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24" t="24261" r="34552" b="24261"/>
          <a:stretch/>
        </p:blipFill>
        <p:spPr>
          <a:xfrm rot="5400000">
            <a:off x="2666999" y="-2667000"/>
            <a:ext cx="6858001" cy="12192002"/>
          </a:xfrm>
          <a:prstGeom prst="rect">
            <a:avLst/>
          </a:prstGeom>
        </p:spPr>
      </p:pic>
      <p:pic>
        <p:nvPicPr>
          <p:cNvPr id="2" name="Grafik 1" descr="Ein Bild, das Schrift, Text, Grafiken, Schwarz enthält.&#10;&#10;Automatisch generierte Beschreibung">
            <a:extLst>
              <a:ext uri="{FF2B5EF4-FFF2-40B4-BE49-F238E27FC236}">
                <a16:creationId xmlns:a16="http://schemas.microsoft.com/office/drawing/2014/main" id="{1AD54D9D-1B09-D0F1-369D-2B2E43F379B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306" y="2779013"/>
            <a:ext cx="4035884" cy="125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174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1050" b="1" i="0" kern="1200" spc="3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050" b="0" i="0" kern="1200">
          <a:solidFill>
            <a:schemeClr val="bg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Ein Bild, das Design, Kunst, Keksausstecher enthält.&#10;&#10;Automatisch generierte Beschreibung mit mittlerer Zuverlässigkeit">
            <a:extLst>
              <a:ext uri="{FF2B5EF4-FFF2-40B4-BE49-F238E27FC236}">
                <a16:creationId xmlns:a16="http://schemas.microsoft.com/office/drawing/2014/main" id="{74495B38-1E8B-47FE-ECBC-C4A85EEAE4C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11" t="41885" r="37234" b="17651"/>
          <a:stretch/>
        </p:blipFill>
        <p:spPr>
          <a:xfrm rot="5400000">
            <a:off x="2666999" y="-2667000"/>
            <a:ext cx="6858001" cy="12192002"/>
          </a:xfrm>
          <a:prstGeom prst="rect">
            <a:avLst/>
          </a:prstGeom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F274FEEA-F1B7-3C8E-835C-BC5B87DCCFA3}"/>
              </a:ext>
            </a:extLst>
          </p:cNvPr>
          <p:cNvSpPr txBox="1"/>
          <p:nvPr userDrawn="1"/>
        </p:nvSpPr>
        <p:spPr>
          <a:xfrm rot="16200000">
            <a:off x="8029601" y="2459499"/>
            <a:ext cx="68580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0" b="1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</a:p>
        </p:txBody>
      </p:sp>
      <p:pic>
        <p:nvPicPr>
          <p:cNvPr id="4" name="Grafik 3" descr="Ein Bild, das Schwarz, Dunkelheit enthält.&#10;&#10;Automatisch generierte Beschreibung">
            <a:extLst>
              <a:ext uri="{FF2B5EF4-FFF2-40B4-BE49-F238E27FC236}">
                <a16:creationId xmlns:a16="http://schemas.microsoft.com/office/drawing/2014/main" id="{FA8151CF-BF31-93FA-E09E-2862010C1E8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97" y="254000"/>
            <a:ext cx="408456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824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</p:sldLayoutIdLst>
  <p:hf hdr="0" dt="0"/>
  <p:txStyles>
    <p:titleStyle>
      <a:lvl1pPr algn="l" defTabSz="914400" rtl="0" eaLnBrk="1" latinLnBrk="0" hangingPunct="1">
        <a:lnSpc>
          <a:spcPct val="200000"/>
        </a:lnSpc>
        <a:spcBef>
          <a:spcPct val="0"/>
        </a:spcBef>
        <a:buNone/>
        <a:defRPr sz="1600" b="1" i="0" kern="1200" spc="3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None/>
        <a:defRPr sz="1600" b="1" i="0" kern="1200" spc="3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F4F2910F-6E71-3A12-012A-5D2FE9E9BA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53859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 i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Seite </a:t>
            </a:r>
            <a:fld id="{28B2DC75-0B5D-9644-9A00-6C9501BDDF16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2" name="Grafik 1" descr="Ein Bild, das Schwarz, Dunkelheit enthält.&#10;&#10;Automatisch generierte Beschreibung">
            <a:extLst>
              <a:ext uri="{FF2B5EF4-FFF2-40B4-BE49-F238E27FC236}">
                <a16:creationId xmlns:a16="http://schemas.microsoft.com/office/drawing/2014/main" id="{5369DC49-ADA2-75AF-DEBB-5912472E5D1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97" y="254000"/>
            <a:ext cx="408456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876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90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900" kern="1200">
          <a:solidFill>
            <a:schemeClr val="tx1"/>
          </a:solidFill>
          <a:latin typeface="Georgia" panose="02040502050405020303" pitchFamily="18" charset="0"/>
          <a:ea typeface="Toppan Bunkyu Midashi Mincho Extrabold" panose="02020900000000000000" pitchFamily="18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b="0" i="0" kern="1200" spc="200" baseline="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 spc="200" baseline="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 spc="3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 spc="3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 spc="3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Ein Bild, das Design, Kunst, Keksausstecher enthält.&#10;&#10;Automatisch generierte Beschreibung mit mittlerer Zuverlässigkeit">
            <a:extLst>
              <a:ext uri="{FF2B5EF4-FFF2-40B4-BE49-F238E27FC236}">
                <a16:creationId xmlns:a16="http://schemas.microsoft.com/office/drawing/2014/main" id="{FDB263EA-ED61-DA9C-AE75-88809ACDD9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11" t="41885" r="37234" b="17651"/>
          <a:stretch/>
        </p:blipFill>
        <p:spPr>
          <a:xfrm rot="5400000">
            <a:off x="2666999" y="-2667000"/>
            <a:ext cx="6858001" cy="1219200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FB5BC26B-F2CD-596C-F75C-E90ADD386E1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327650" y="6096738"/>
            <a:ext cx="1536700" cy="469900"/>
          </a:xfrm>
          <a:prstGeom prst="rect">
            <a:avLst/>
          </a:prstGeom>
        </p:spPr>
      </p:pic>
      <p:pic>
        <p:nvPicPr>
          <p:cNvPr id="2" name="Grafik 1" descr="Ein Bild, das Schwarz, Dunkelheit enthält.&#10;&#10;Automatisch generierte Beschreibung">
            <a:extLst>
              <a:ext uri="{FF2B5EF4-FFF2-40B4-BE49-F238E27FC236}">
                <a16:creationId xmlns:a16="http://schemas.microsoft.com/office/drawing/2014/main" id="{8CF9B3D3-04F0-C760-F6DE-FE88B328BCE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97" y="254000"/>
            <a:ext cx="408456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02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Ein Bild, das Design, Kunst, Keksausstecher enthält.&#10;&#10;Automatisch generierte Beschreibung mit mittlerer Zuverlässigkeit">
            <a:extLst>
              <a:ext uri="{FF2B5EF4-FFF2-40B4-BE49-F238E27FC236}">
                <a16:creationId xmlns:a16="http://schemas.microsoft.com/office/drawing/2014/main" id="{FDB263EA-ED61-DA9C-AE75-88809ACDD9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11" t="41885" r="37234" b="17651"/>
          <a:stretch/>
        </p:blipFill>
        <p:spPr>
          <a:xfrm rot="5400000">
            <a:off x="2666999" y="-2667000"/>
            <a:ext cx="6858001" cy="1219200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FB5BC26B-F2CD-596C-F75C-E90ADD386E1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327649" y="6096738"/>
            <a:ext cx="1536700" cy="469900"/>
          </a:xfrm>
          <a:prstGeom prst="rect">
            <a:avLst/>
          </a:prstGeom>
        </p:spPr>
      </p:pic>
      <p:sp>
        <p:nvSpPr>
          <p:cNvPr id="2" name="Textplatzhalter 8">
            <a:extLst>
              <a:ext uri="{FF2B5EF4-FFF2-40B4-BE49-F238E27FC236}">
                <a16:creationId xmlns:a16="http://schemas.microsoft.com/office/drawing/2014/main" id="{FDF3110B-C97A-3DD8-DA43-F597626A3BFD}"/>
              </a:ext>
            </a:extLst>
          </p:cNvPr>
          <p:cNvSpPr txBox="1">
            <a:spLocks/>
          </p:cNvSpPr>
          <p:nvPr userDrawn="1"/>
        </p:nvSpPr>
        <p:spPr>
          <a:xfrm>
            <a:off x="2713684" y="2500793"/>
            <a:ext cx="6764633" cy="1095153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  <a:defRPr sz="900" b="1" kern="1200" cap="all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4200" b="1" i="0" cap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Vielen Dank für</a:t>
            </a:r>
            <a:br>
              <a:rPr lang="de-DE" sz="4200" b="1" i="0" cap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4200" b="1" i="0" cap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Ihre Aufmerksamkeit!</a:t>
            </a:r>
          </a:p>
        </p:txBody>
      </p:sp>
      <p:pic>
        <p:nvPicPr>
          <p:cNvPr id="3" name="Grafik 2" descr="Ein Bild, das Schwarz, Dunkelheit enthält.&#10;&#10;Automatisch generierte Beschreibung">
            <a:extLst>
              <a:ext uri="{FF2B5EF4-FFF2-40B4-BE49-F238E27FC236}">
                <a16:creationId xmlns:a16="http://schemas.microsoft.com/office/drawing/2014/main" id="{D6D6EED4-7B94-CB08-745B-4E217E78D3B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97" y="254000"/>
            <a:ext cx="408456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681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3945A5C2-BDA4-4DDB-B371-1CD1D2AF756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ABFRAGE NEUHEITEN KEY FACTS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AE09A1-78F1-FDC0-1914-36717348CCE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0" y="6572250"/>
            <a:ext cx="3115340" cy="285750"/>
          </a:xfrm>
        </p:spPr>
        <p:txBody>
          <a:bodyPr/>
          <a:lstStyle/>
          <a:p>
            <a:r>
              <a:rPr lang="de-DE" dirty="0" err="1"/>
              <a:t>Category</a:t>
            </a:r>
            <a:r>
              <a:rPr lang="de-DE" dirty="0"/>
              <a:t> Management – 2024</a:t>
            </a:r>
          </a:p>
        </p:txBody>
      </p:sp>
    </p:spTree>
    <p:extLst>
      <p:ext uri="{BB962C8B-B14F-4D97-AF65-F5344CB8AC3E}">
        <p14:creationId xmlns:p14="http://schemas.microsoft.com/office/powerpoint/2010/main" val="3934940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hteck 98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7243292" y="5128033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x</a:t>
            </a:r>
          </a:p>
        </p:txBody>
      </p:sp>
      <p:sp>
        <p:nvSpPr>
          <p:cNvPr id="100" name="Textfeld 99"/>
          <p:cNvSpPr txBox="1"/>
          <p:nvPr/>
        </p:nvSpPr>
        <p:spPr>
          <a:xfrm>
            <a:off x="7389735" y="5095373"/>
            <a:ext cx="13835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>
                <a:latin typeface="Arial" charset="0"/>
                <a:ea typeface="Arial" charset="0"/>
                <a:cs typeface="Arial" charset="0"/>
              </a:rPr>
              <a:t>Schaufensterdekorationen</a:t>
            </a:r>
            <a:endParaRPr lang="de-DE" sz="800" dirty="0"/>
          </a:p>
        </p:txBody>
      </p:sp>
      <p:sp>
        <p:nvSpPr>
          <p:cNvPr id="101" name="Textfeld 100"/>
          <p:cNvSpPr txBox="1"/>
          <p:nvPr/>
        </p:nvSpPr>
        <p:spPr>
          <a:xfrm>
            <a:off x="7161314" y="4930649"/>
            <a:ext cx="12622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POS</a:t>
            </a:r>
            <a:endParaRPr lang="de-DE" sz="800" dirty="0"/>
          </a:p>
        </p:txBody>
      </p:sp>
      <p:sp>
        <p:nvSpPr>
          <p:cNvPr id="102" name="Rechteck 101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7250758" y="5371885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3" name="Textfeld 102"/>
          <p:cNvSpPr txBox="1"/>
          <p:nvPr/>
        </p:nvSpPr>
        <p:spPr>
          <a:xfrm>
            <a:off x="7389735" y="5333388"/>
            <a:ext cx="1550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err="1">
                <a:latin typeface="Arial" charset="0"/>
                <a:ea typeface="Arial" charset="0"/>
                <a:cs typeface="Arial" charset="0"/>
              </a:rPr>
              <a:t>Indoor</a:t>
            </a:r>
            <a:r>
              <a:rPr lang="de-DE" sz="800" dirty="0">
                <a:latin typeface="Arial" charset="0"/>
                <a:ea typeface="Arial" charset="0"/>
                <a:cs typeface="Arial" charset="0"/>
              </a:rPr>
              <a:t> Tools</a:t>
            </a:r>
            <a:br>
              <a:rPr lang="de-DE" sz="800" dirty="0">
                <a:latin typeface="Arial" charset="0"/>
                <a:ea typeface="Arial" charset="0"/>
                <a:cs typeface="Arial" charset="0"/>
              </a:rPr>
            </a:br>
            <a:r>
              <a:rPr lang="de-DE" sz="800" dirty="0">
                <a:latin typeface="Arial" charset="0"/>
                <a:ea typeface="Arial" charset="0"/>
                <a:cs typeface="Arial" charset="0"/>
              </a:rPr>
              <a:t>(Zweitplatzierung, T-Gondel, POS-Säule, power </a:t>
            </a:r>
            <a:r>
              <a:rPr lang="de-DE" sz="800" dirty="0" err="1">
                <a:latin typeface="Arial" charset="0"/>
                <a:ea typeface="Arial" charset="0"/>
                <a:cs typeface="Arial" charset="0"/>
              </a:rPr>
              <a:t>table</a:t>
            </a:r>
            <a:r>
              <a:rPr lang="de-DE" sz="8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de-DE" sz="800" dirty="0" err="1">
                <a:latin typeface="Arial" charset="0"/>
                <a:ea typeface="Arial" charset="0"/>
                <a:cs typeface="Arial" charset="0"/>
              </a:rPr>
              <a:t>u.ä.</a:t>
            </a:r>
            <a:r>
              <a:rPr lang="de-DE" sz="800" dirty="0">
                <a:latin typeface="Arial" charset="0"/>
                <a:ea typeface="Arial" charset="0"/>
                <a:cs typeface="Arial" charset="0"/>
              </a:rPr>
              <a:t>)</a:t>
            </a:r>
            <a:endParaRPr lang="de-DE" sz="800" dirty="0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1057139" y="5090179"/>
            <a:ext cx="991942" cy="295850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8B5D0654-65DE-3D4C-B665-22C60F3501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/>
              <a:t>Seite </a:t>
            </a:r>
            <a:fld id="{28B2DC75-0B5D-9644-9A00-6C9501BDDF16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E94E1BB8-09AB-46EB-DBCF-7CB2E886B4B4}"/>
              </a:ext>
            </a:extLst>
          </p:cNvPr>
          <p:cNvSpPr/>
          <p:nvPr/>
        </p:nvSpPr>
        <p:spPr>
          <a:xfrm>
            <a:off x="969775" y="633640"/>
            <a:ext cx="5938222" cy="2947633"/>
          </a:xfrm>
          <a:prstGeom prst="rect">
            <a:avLst/>
          </a:prstGeom>
          <a:noFill/>
          <a:ln w="19050">
            <a:solidFill>
              <a:srgbClr val="000000">
                <a:alpha val="20000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de-DE" sz="1000" b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7138563" y="633639"/>
            <a:ext cx="4412306" cy="764062"/>
          </a:xfrm>
          <a:prstGeom prst="rect">
            <a:avLst/>
          </a:prstGeom>
          <a:noFill/>
          <a:ln w="19050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000" b="1" dirty="0" err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Launchpriorisierung</a:t>
            </a:r>
            <a:r>
              <a:rPr lang="de-DE" sz="10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im Kalenderjahr 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9131536" y="1022866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9210383" y="990206"/>
            <a:ext cx="6823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err="1">
                <a:latin typeface="Arial" charset="0"/>
                <a:ea typeface="Arial" charset="0"/>
                <a:cs typeface="Arial" charset="0"/>
              </a:rPr>
              <a:t>Prio</a:t>
            </a:r>
            <a:r>
              <a:rPr lang="de-DE" sz="800" dirty="0"/>
              <a:t> 1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10065044" y="1023486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x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10143891" y="990826"/>
            <a:ext cx="6823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err="1">
                <a:latin typeface="Arial" charset="0"/>
                <a:ea typeface="Arial" charset="0"/>
                <a:cs typeface="Arial" charset="0"/>
              </a:rPr>
              <a:t>Prio</a:t>
            </a:r>
            <a:r>
              <a:rPr lang="de-DE" sz="800" dirty="0"/>
              <a:t> 2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10936075" y="1022866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11014922" y="990206"/>
            <a:ext cx="6823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err="1">
                <a:latin typeface="Arial" charset="0"/>
                <a:ea typeface="Arial" charset="0"/>
                <a:cs typeface="Arial" charset="0"/>
              </a:rPr>
              <a:t>Prio</a:t>
            </a:r>
            <a:r>
              <a:rPr lang="de-DE" sz="800" dirty="0"/>
              <a:t> 3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969775" y="3679154"/>
            <a:ext cx="5938222" cy="1335553"/>
          </a:xfrm>
          <a:prstGeom prst="rect">
            <a:avLst/>
          </a:prstGeom>
          <a:noFill/>
          <a:ln w="19050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0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Key Benefits der Neuheit und/oder Duftnoten:</a:t>
            </a:r>
          </a:p>
          <a:p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de-DE" sz="10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ZITRISCH – AROMATISCH – LEDRIG</a:t>
            </a:r>
          </a:p>
          <a:p>
            <a:pPr marL="171450" indent="-171450">
              <a:buFont typeface="Arial" charset="0"/>
              <a:buChar char="•"/>
            </a:pPr>
            <a:r>
              <a:rPr lang="de-DE" sz="1000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KOPFNOTE</a:t>
            </a:r>
            <a:r>
              <a:rPr lang="de-DE" sz="10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: INGWER </a:t>
            </a:r>
            <a:r>
              <a:rPr lang="de-DE" sz="1000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HERZNOTE</a:t>
            </a:r>
            <a:r>
              <a:rPr lang="de-DE" sz="10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: VETIVER </a:t>
            </a:r>
            <a:r>
              <a:rPr lang="de-DE" sz="1000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BASISNOTE</a:t>
            </a:r>
            <a:r>
              <a:rPr lang="de-DE" sz="10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: SANDELHOLZ</a:t>
            </a:r>
          </a:p>
          <a:p>
            <a:pPr marL="171450" indent="-171450">
              <a:buFont typeface="Arial" charset="0"/>
              <a:buChar char="•"/>
            </a:pPr>
            <a:r>
              <a:rPr lang="de-DE" sz="10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100% VEGANE INHALTSSTOFFE</a:t>
            </a:r>
          </a:p>
          <a:p>
            <a:pPr marL="171450" indent="-171450">
              <a:buFont typeface="Arial" charset="0"/>
              <a:buChar char="•"/>
            </a:pPr>
            <a:r>
              <a:rPr lang="de-DE" sz="10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98% NACHHALTIG GEWONNENE INHALTSSTOFFE</a:t>
            </a:r>
          </a:p>
          <a:p>
            <a:pPr marL="171450" indent="-171450">
              <a:buFont typeface="Arial" charset="0"/>
              <a:buChar char="•"/>
            </a:pPr>
            <a:r>
              <a:rPr lang="de-DE" sz="1000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RED LEATHER </a:t>
            </a:r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– EIN DUFT DER ENERGIE UND LEIDENSCHAFT VERKÖRPERT; FÜR SELBSTBEWUSSTE MÄNNDER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2049079" y="5128790"/>
            <a:ext cx="11990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Letzter Bestelltermin</a:t>
            </a:r>
            <a:endParaRPr lang="de-DE" sz="800" dirty="0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1055067" y="5868545"/>
            <a:ext cx="994013" cy="295850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01.04.2024</a:t>
            </a: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1057139" y="5480954"/>
            <a:ext cx="991942" cy="295850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KW 12 / 13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2049080" y="5519565"/>
            <a:ext cx="7964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Liefertermin</a:t>
            </a:r>
            <a:endParaRPr lang="de-DE" sz="800" dirty="0"/>
          </a:p>
        </p:txBody>
      </p:sp>
      <p:sp>
        <p:nvSpPr>
          <p:cNvPr id="30" name="Textfeld 29"/>
          <p:cNvSpPr txBox="1"/>
          <p:nvPr/>
        </p:nvSpPr>
        <p:spPr>
          <a:xfrm>
            <a:off x="2049078" y="5908748"/>
            <a:ext cx="12741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OCD (on </a:t>
            </a:r>
            <a:r>
              <a:rPr lang="de-DE" sz="800" dirty="0" err="1">
                <a:latin typeface="Arial" charset="0"/>
                <a:ea typeface="Arial" charset="0"/>
                <a:cs typeface="Arial" charset="0"/>
              </a:rPr>
              <a:t>counter</a:t>
            </a:r>
            <a:r>
              <a:rPr lang="de-DE" sz="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de-DE" sz="800" dirty="0" err="1">
                <a:latin typeface="Arial" charset="0"/>
                <a:ea typeface="Arial" charset="0"/>
                <a:cs typeface="Arial" charset="0"/>
              </a:rPr>
              <a:t>date</a:t>
            </a:r>
            <a:r>
              <a:rPr lang="de-DE" sz="800" dirty="0">
                <a:latin typeface="Arial" charset="0"/>
                <a:ea typeface="Arial" charset="0"/>
                <a:cs typeface="Arial" charset="0"/>
              </a:rPr>
              <a:t>)</a:t>
            </a:r>
            <a:endParaRPr lang="de-DE" sz="800" dirty="0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5227093" y="5090179"/>
            <a:ext cx="1596788" cy="6866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t" anchorCtr="0"/>
          <a:lstStyle/>
          <a:p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...</a:t>
            </a:r>
            <a:b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...</a:t>
            </a:r>
            <a:b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</a:br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3958382" y="5129928"/>
            <a:ext cx="12687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>
                <a:latin typeface="Arial" charset="0"/>
                <a:ea typeface="Arial" charset="0"/>
                <a:cs typeface="Arial" charset="0"/>
              </a:rPr>
              <a:t>GWP / Luxustestmuster</a:t>
            </a:r>
            <a:endParaRPr lang="de-DE" sz="800" dirty="0"/>
          </a:p>
        </p:txBody>
      </p:sp>
      <p:sp>
        <p:nvSpPr>
          <p:cNvPr id="33" name="Textfeld 32"/>
          <p:cNvSpPr txBox="1"/>
          <p:nvPr/>
        </p:nvSpPr>
        <p:spPr>
          <a:xfrm>
            <a:off x="3958382" y="5908748"/>
            <a:ext cx="12687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>
                <a:latin typeface="Arial" charset="0"/>
                <a:ea typeface="Arial" charset="0"/>
                <a:cs typeface="Arial" charset="0"/>
              </a:rPr>
              <a:t>Tester</a:t>
            </a:r>
            <a:endParaRPr lang="de-DE" sz="800" dirty="0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5230234" y="5941408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x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5309081" y="5908748"/>
            <a:ext cx="6823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Ja</a:t>
            </a:r>
            <a:endParaRPr lang="de-DE" sz="800" dirty="0"/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5765239" y="5941408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844086" y="5908748"/>
            <a:ext cx="6823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Nein</a:t>
            </a:r>
            <a:endParaRPr lang="de-DE" sz="800" dirty="0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7138563" y="1511609"/>
            <a:ext cx="4412306" cy="4721025"/>
          </a:xfrm>
          <a:prstGeom prst="rect">
            <a:avLst/>
          </a:prstGeom>
          <a:noFill/>
          <a:ln w="19050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0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Marketing / Kommunikation</a:t>
            </a: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969775" y="5002656"/>
            <a:ext cx="5938222" cy="1235618"/>
          </a:xfrm>
          <a:prstGeom prst="rect">
            <a:avLst/>
          </a:prstGeom>
          <a:noFill/>
          <a:ln w="19050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7229896" y="1947941"/>
            <a:ext cx="1852266" cy="295850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TBC</a:t>
            </a:r>
          </a:p>
        </p:txBody>
      </p:sp>
      <p:sp>
        <p:nvSpPr>
          <p:cNvPr id="43" name="Textfeld 42"/>
          <p:cNvSpPr txBox="1"/>
          <p:nvPr/>
        </p:nvSpPr>
        <p:spPr>
          <a:xfrm>
            <a:off x="9082161" y="1926552"/>
            <a:ext cx="2377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Kommunikationszeitraum / Media</a:t>
            </a:r>
            <a:br>
              <a:rPr lang="de-DE" sz="800" dirty="0">
                <a:latin typeface="Arial" charset="0"/>
                <a:ea typeface="Arial" charset="0"/>
                <a:cs typeface="Arial" charset="0"/>
              </a:rPr>
            </a:br>
            <a:r>
              <a:rPr lang="de-DE" sz="800" dirty="0">
                <a:latin typeface="Arial" charset="0"/>
                <a:ea typeface="Arial" charset="0"/>
                <a:cs typeface="Arial" charset="0"/>
              </a:rPr>
              <a:t>Details: Was? Wann? Wo?: Mediapläne anbei</a:t>
            </a:r>
            <a:endParaRPr lang="de-DE" sz="800" dirty="0"/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9169630" y="2340553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9316074" y="2307893"/>
            <a:ext cx="6823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TV</a:t>
            </a:r>
            <a:endParaRPr lang="de-DE" sz="800" dirty="0"/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9173484" y="2563707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9319928" y="2531047"/>
            <a:ext cx="6823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ADTV</a:t>
            </a:r>
            <a:endParaRPr lang="de-DE" sz="800" dirty="0"/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9169630" y="2813633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9316074" y="2780973"/>
            <a:ext cx="6823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Print</a:t>
            </a:r>
            <a:endParaRPr lang="de-DE" sz="800" dirty="0"/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9177097" y="3068365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9323541" y="3035705"/>
            <a:ext cx="6823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Funk</a:t>
            </a:r>
            <a:endParaRPr lang="de-DE" sz="800" dirty="0"/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9173484" y="3326001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9319927" y="3293341"/>
            <a:ext cx="7809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OOH</a:t>
            </a:r>
            <a:endParaRPr lang="de-DE" sz="800" dirty="0"/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10063057" y="2338126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5" name="Textfeld 54"/>
          <p:cNvSpPr txBox="1"/>
          <p:nvPr/>
        </p:nvSpPr>
        <p:spPr>
          <a:xfrm>
            <a:off x="10209500" y="2299046"/>
            <a:ext cx="7809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Digital</a:t>
            </a:r>
            <a:endParaRPr lang="de-DE" sz="800" dirty="0"/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10067454" y="2563706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10216966" y="2530080"/>
            <a:ext cx="14189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err="1">
                <a:latin typeface="Arial" charset="0"/>
                <a:ea typeface="Arial" charset="0"/>
                <a:cs typeface="Arial" charset="0"/>
              </a:rPr>
              <a:t>Social</a:t>
            </a:r>
            <a:r>
              <a:rPr lang="de-DE" sz="800" dirty="0">
                <a:latin typeface="Arial" charset="0"/>
                <a:ea typeface="Arial" charset="0"/>
                <a:cs typeface="Arial" charset="0"/>
              </a:rPr>
              <a:t> Media</a:t>
            </a:r>
            <a:endParaRPr lang="de-DE" sz="800" dirty="0"/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10058882" y="2813633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9" name="Textfeld 58"/>
          <p:cNvSpPr txBox="1"/>
          <p:nvPr/>
        </p:nvSpPr>
        <p:spPr>
          <a:xfrm>
            <a:off x="10209500" y="2789286"/>
            <a:ext cx="14189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err="1">
                <a:latin typeface="Arial" charset="0"/>
                <a:ea typeface="Arial" charset="0"/>
                <a:cs typeface="Arial" charset="0"/>
              </a:rPr>
              <a:t>Influencer</a:t>
            </a:r>
            <a:r>
              <a:rPr lang="de-DE" sz="800" dirty="0">
                <a:latin typeface="Arial" charset="0"/>
                <a:ea typeface="Arial" charset="0"/>
                <a:cs typeface="Arial" charset="0"/>
              </a:rPr>
              <a:t> / </a:t>
            </a:r>
            <a:r>
              <a:rPr lang="de-DE" sz="800" dirty="0" err="1">
                <a:latin typeface="Arial" charset="0"/>
                <a:ea typeface="Arial" charset="0"/>
                <a:cs typeface="Arial" charset="0"/>
              </a:rPr>
              <a:t>Spokesperson</a:t>
            </a:r>
            <a:endParaRPr lang="de-DE" sz="800" dirty="0"/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10063055" y="3068365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1" name="Textfeld 60"/>
          <p:cNvSpPr txBox="1"/>
          <p:nvPr/>
        </p:nvSpPr>
        <p:spPr>
          <a:xfrm>
            <a:off x="10209500" y="3035705"/>
            <a:ext cx="14189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Andere</a:t>
            </a:r>
            <a:endParaRPr lang="de-DE" sz="800" dirty="0"/>
          </a:p>
        </p:txBody>
      </p:sp>
      <p:sp>
        <p:nvSpPr>
          <p:cNvPr id="62" name="Textfeld 61"/>
          <p:cNvSpPr txBox="1"/>
          <p:nvPr/>
        </p:nvSpPr>
        <p:spPr>
          <a:xfrm>
            <a:off x="7137747" y="1739338"/>
            <a:ext cx="14037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b="1" dirty="0">
                <a:latin typeface="Arial" charset="0"/>
                <a:ea typeface="Arial" charset="0"/>
                <a:cs typeface="Arial" charset="0"/>
              </a:rPr>
              <a:t>Markenkommunikation</a:t>
            </a:r>
            <a:endParaRPr lang="de-DE" sz="800" b="1" dirty="0"/>
          </a:p>
        </p:txBody>
      </p:sp>
      <p:sp>
        <p:nvSpPr>
          <p:cNvPr id="63" name="Rechteck 62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7240529" y="3714670"/>
            <a:ext cx="1852266" cy="295850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r>
              <a:rPr lang="de-DE" sz="1000" dirty="0" err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xx.xx</a:t>
            </a:r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.- </a:t>
            </a:r>
            <a:r>
              <a:rPr lang="de-DE" sz="1000" dirty="0" err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xx.xx.xxxx</a:t>
            </a:r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4" name="Textfeld 63"/>
          <p:cNvSpPr txBox="1"/>
          <p:nvPr/>
        </p:nvSpPr>
        <p:spPr>
          <a:xfrm>
            <a:off x="9092795" y="3750242"/>
            <a:ext cx="23778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>
                <a:latin typeface="Arial" charset="0"/>
                <a:ea typeface="Arial" charset="0"/>
                <a:cs typeface="Arial" charset="0"/>
              </a:rPr>
              <a:t>BA-Promotion</a:t>
            </a:r>
            <a:endParaRPr lang="de-DE" sz="800" dirty="0"/>
          </a:p>
        </p:txBody>
      </p:sp>
      <p:sp>
        <p:nvSpPr>
          <p:cNvPr id="65" name="Textfeld 64"/>
          <p:cNvSpPr txBox="1"/>
          <p:nvPr/>
        </p:nvSpPr>
        <p:spPr>
          <a:xfrm>
            <a:off x="7148380" y="3506067"/>
            <a:ext cx="14037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b="1" dirty="0">
                <a:latin typeface="Arial" charset="0"/>
                <a:ea typeface="Arial" charset="0"/>
                <a:cs typeface="Arial" charset="0"/>
              </a:rPr>
              <a:t>YBPN</a:t>
            </a:r>
            <a:endParaRPr lang="de-DE" sz="800" b="1" dirty="0"/>
          </a:p>
        </p:txBody>
      </p:sp>
      <p:sp>
        <p:nvSpPr>
          <p:cNvPr id="66" name="Rechteck 65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9169630" y="4073197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7" name="Textfeld 66"/>
          <p:cNvSpPr txBox="1"/>
          <p:nvPr/>
        </p:nvSpPr>
        <p:spPr>
          <a:xfrm>
            <a:off x="9316073" y="4040537"/>
            <a:ext cx="16744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Mediapromotion </a:t>
            </a:r>
            <a:r>
              <a:rPr lang="de-DE" sz="800">
                <a:latin typeface="Arial" charset="0"/>
                <a:ea typeface="Arial" charset="0"/>
                <a:cs typeface="Arial" charset="0"/>
              </a:rPr>
              <a:t>ohne Mailing</a:t>
            </a:r>
            <a:endParaRPr lang="de-DE" sz="800" dirty="0"/>
          </a:p>
        </p:txBody>
      </p:sp>
      <p:sp>
        <p:nvSpPr>
          <p:cNvPr id="68" name="Rechteck 67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9169630" y="4295270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9" name="Textfeld 68"/>
          <p:cNvSpPr txBox="1"/>
          <p:nvPr/>
        </p:nvSpPr>
        <p:spPr>
          <a:xfrm>
            <a:off x="9316073" y="4262610"/>
            <a:ext cx="16744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BA-Promotion mit Mailing</a:t>
            </a:r>
            <a:endParaRPr lang="de-DE" sz="800" dirty="0"/>
          </a:p>
        </p:txBody>
      </p:sp>
      <p:sp>
        <p:nvSpPr>
          <p:cNvPr id="70" name="Rechteck 69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9169630" y="4541638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1" name="Textfeld 70"/>
          <p:cNvSpPr txBox="1"/>
          <p:nvPr/>
        </p:nvSpPr>
        <p:spPr>
          <a:xfrm>
            <a:off x="9316073" y="4508978"/>
            <a:ext cx="16744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BA Premium Mailing</a:t>
            </a:r>
            <a:endParaRPr lang="de-DE" sz="800" dirty="0"/>
          </a:p>
        </p:txBody>
      </p:sp>
      <p:sp>
        <p:nvSpPr>
          <p:cNvPr id="74" name="Textfeld 73"/>
          <p:cNvSpPr txBox="1"/>
          <p:nvPr/>
        </p:nvSpPr>
        <p:spPr>
          <a:xfrm>
            <a:off x="7158426" y="4727478"/>
            <a:ext cx="14037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b="1" dirty="0">
                <a:latin typeface="Arial" charset="0"/>
                <a:ea typeface="Arial" charset="0"/>
                <a:cs typeface="Arial" charset="0"/>
              </a:rPr>
              <a:t>Pieper Marketing Mix</a:t>
            </a:r>
            <a:endParaRPr lang="de-DE" sz="800" b="1" dirty="0"/>
          </a:p>
        </p:txBody>
      </p:sp>
      <p:sp>
        <p:nvSpPr>
          <p:cNvPr id="104" name="Textfeld 103"/>
          <p:cNvSpPr txBox="1"/>
          <p:nvPr/>
        </p:nvSpPr>
        <p:spPr>
          <a:xfrm>
            <a:off x="9065949" y="4930649"/>
            <a:ext cx="12622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Digital</a:t>
            </a:r>
            <a:endParaRPr lang="de-DE" sz="800" dirty="0"/>
          </a:p>
        </p:txBody>
      </p:sp>
      <p:sp>
        <p:nvSpPr>
          <p:cNvPr id="105" name="Rechteck 104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9161266" y="5131569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6" name="Textfeld 105"/>
          <p:cNvSpPr txBox="1"/>
          <p:nvPr/>
        </p:nvSpPr>
        <p:spPr>
          <a:xfrm>
            <a:off x="9307709" y="5092489"/>
            <a:ext cx="9356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>
                <a:latin typeface="Arial" charset="0"/>
                <a:ea typeface="Arial" charset="0"/>
                <a:cs typeface="Arial" charset="0"/>
              </a:rPr>
              <a:t>Promotionfläche</a:t>
            </a:r>
            <a:endParaRPr lang="de-DE" sz="800" dirty="0"/>
          </a:p>
        </p:txBody>
      </p:sp>
      <p:sp>
        <p:nvSpPr>
          <p:cNvPr id="107" name="Rechteck 106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9150741" y="5364289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8" name="Textfeld 107"/>
          <p:cNvSpPr txBox="1"/>
          <p:nvPr/>
        </p:nvSpPr>
        <p:spPr>
          <a:xfrm>
            <a:off x="9315175" y="5323523"/>
            <a:ext cx="14189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Andere </a:t>
            </a:r>
            <a:r>
              <a:rPr lang="de-DE" sz="800" dirty="0" err="1">
                <a:latin typeface="Arial" charset="0"/>
                <a:ea typeface="Arial" charset="0"/>
                <a:cs typeface="Arial" charset="0"/>
              </a:rPr>
              <a:t>onsite</a:t>
            </a:r>
            <a:r>
              <a:rPr lang="de-DE" sz="800" dirty="0">
                <a:latin typeface="Arial" charset="0"/>
                <a:ea typeface="Arial" charset="0"/>
                <a:cs typeface="Arial" charset="0"/>
              </a:rPr>
              <a:t> Tools</a:t>
            </a:r>
            <a:endParaRPr lang="de-DE" sz="800" dirty="0"/>
          </a:p>
        </p:txBody>
      </p:sp>
      <p:sp>
        <p:nvSpPr>
          <p:cNvPr id="109" name="Rechteck 108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9157091" y="5607076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0" name="Textfeld 109"/>
          <p:cNvSpPr txBox="1"/>
          <p:nvPr/>
        </p:nvSpPr>
        <p:spPr>
          <a:xfrm>
            <a:off x="9307709" y="5582729"/>
            <a:ext cx="14189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Newsletter</a:t>
            </a:r>
            <a:endParaRPr lang="de-DE" sz="800" dirty="0"/>
          </a:p>
        </p:txBody>
      </p:sp>
      <p:sp>
        <p:nvSpPr>
          <p:cNvPr id="111" name="Rechteck 110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9161264" y="5861808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2" name="Textfeld 111"/>
          <p:cNvSpPr txBox="1"/>
          <p:nvPr/>
        </p:nvSpPr>
        <p:spPr>
          <a:xfrm>
            <a:off x="9307709" y="5829148"/>
            <a:ext cx="14189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err="1">
                <a:latin typeface="Arial" charset="0"/>
                <a:ea typeface="Arial" charset="0"/>
                <a:cs typeface="Arial" charset="0"/>
              </a:rPr>
              <a:t>Social</a:t>
            </a:r>
            <a:r>
              <a:rPr lang="de-DE" sz="800" dirty="0">
                <a:latin typeface="Arial" charset="0"/>
                <a:ea typeface="Arial" charset="0"/>
                <a:cs typeface="Arial" charset="0"/>
              </a:rPr>
              <a:t> Media</a:t>
            </a:r>
            <a:endParaRPr lang="de-DE" sz="800" dirty="0"/>
          </a:p>
        </p:txBody>
      </p:sp>
      <p:sp>
        <p:nvSpPr>
          <p:cNvPr id="113" name="Textfeld 112"/>
          <p:cNvSpPr txBox="1"/>
          <p:nvPr/>
        </p:nvSpPr>
        <p:spPr>
          <a:xfrm>
            <a:off x="10435069" y="4925620"/>
            <a:ext cx="12622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CRM</a:t>
            </a:r>
            <a:endParaRPr lang="de-DE" sz="800" dirty="0"/>
          </a:p>
        </p:txBody>
      </p:sp>
      <p:sp>
        <p:nvSpPr>
          <p:cNvPr id="114" name="Rechteck 113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10530386" y="5126540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5" name="Textfeld 114"/>
          <p:cNvSpPr txBox="1"/>
          <p:nvPr/>
        </p:nvSpPr>
        <p:spPr>
          <a:xfrm>
            <a:off x="10676829" y="5087460"/>
            <a:ext cx="9356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Mailing</a:t>
            </a:r>
            <a:endParaRPr lang="de-DE" sz="800" dirty="0"/>
          </a:p>
        </p:txBody>
      </p:sp>
      <p:sp>
        <p:nvSpPr>
          <p:cNvPr id="116" name="Rechteck 115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10530385" y="5363526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7" name="Textfeld 116"/>
          <p:cNvSpPr txBox="1"/>
          <p:nvPr/>
        </p:nvSpPr>
        <p:spPr>
          <a:xfrm>
            <a:off x="10671279" y="5333730"/>
            <a:ext cx="14189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Beauty Booklet</a:t>
            </a:r>
            <a:endParaRPr lang="de-DE" sz="800" dirty="0"/>
          </a:p>
        </p:txBody>
      </p:sp>
      <p:sp>
        <p:nvSpPr>
          <p:cNvPr id="118" name="Rechteck 117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10534588" y="5721148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9" name="Textfeld 118"/>
          <p:cNvSpPr txBox="1"/>
          <p:nvPr/>
        </p:nvSpPr>
        <p:spPr>
          <a:xfrm>
            <a:off x="10671279" y="5683934"/>
            <a:ext cx="9412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>
                <a:latin typeface="Arial" charset="0"/>
                <a:ea typeface="Arial" charset="0"/>
                <a:cs typeface="Arial" charset="0"/>
              </a:rPr>
              <a:t>Pieper-Prospekt</a:t>
            </a:r>
            <a:endParaRPr lang="de-DE" sz="800" dirty="0"/>
          </a:p>
        </p:txBody>
      </p:sp>
      <p:sp>
        <p:nvSpPr>
          <p:cNvPr id="120" name="Textfeld 119"/>
          <p:cNvSpPr txBox="1"/>
          <p:nvPr/>
        </p:nvSpPr>
        <p:spPr>
          <a:xfrm>
            <a:off x="10435069" y="5518262"/>
            <a:ext cx="12622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Print</a:t>
            </a:r>
            <a:endParaRPr lang="de-DE" sz="800" dirty="0"/>
          </a:p>
        </p:txBody>
      </p:sp>
      <p:sp>
        <p:nvSpPr>
          <p:cNvPr id="82" name="Rechteck 81">
            <a:extLst>
              <a:ext uri="{FF2B5EF4-FFF2-40B4-BE49-F238E27FC236}">
                <a16:creationId xmlns:a16="http://schemas.microsoft.com/office/drawing/2014/main" id="{989B90CD-B6FB-C9F7-5559-EC1B2BFC002A}"/>
              </a:ext>
            </a:extLst>
          </p:cNvPr>
          <p:cNvSpPr/>
          <p:nvPr/>
        </p:nvSpPr>
        <p:spPr>
          <a:xfrm>
            <a:off x="10534588" y="5965407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3" name="Textfeld 82"/>
          <p:cNvSpPr txBox="1"/>
          <p:nvPr/>
        </p:nvSpPr>
        <p:spPr>
          <a:xfrm>
            <a:off x="10671279" y="5928193"/>
            <a:ext cx="9412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Beauty-talk</a:t>
            </a:r>
            <a:endParaRPr lang="de-DE" sz="800" dirty="0"/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AD32E336-E2EF-FA78-9683-DE3CEC7F2A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42420" y="950598"/>
            <a:ext cx="1104900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BABBDB1F-0CA7-1203-1193-AF3315A3C3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95731" y="1257266"/>
            <a:ext cx="904875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elle 7">
            <a:extLst>
              <a:ext uri="{FF2B5EF4-FFF2-40B4-BE49-F238E27FC236}">
                <a16:creationId xmlns:a16="http://schemas.microsoft.com/office/drawing/2014/main" id="{509486C8-37C8-2914-FA6C-2BC0A9C83A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0195869"/>
              </p:ext>
            </p:extLst>
          </p:nvPr>
        </p:nvGraphicFramePr>
        <p:xfrm>
          <a:off x="4153022" y="1706007"/>
          <a:ext cx="2211194" cy="14143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4407">
                  <a:extLst>
                    <a:ext uri="{9D8B030D-6E8A-4147-A177-3AD203B41FA5}">
                      <a16:colId xmlns:a16="http://schemas.microsoft.com/office/drawing/2014/main" val="3686520103"/>
                    </a:ext>
                  </a:extLst>
                </a:gridCol>
                <a:gridCol w="1616787">
                  <a:extLst>
                    <a:ext uri="{9D8B030D-6E8A-4147-A177-3AD203B41FA5}">
                      <a16:colId xmlns:a16="http://schemas.microsoft.com/office/drawing/2014/main" val="305546091"/>
                    </a:ext>
                  </a:extLst>
                </a:gridCol>
              </a:tblGrid>
              <a:tr h="386314">
                <a:tc>
                  <a:txBody>
                    <a:bodyPr/>
                    <a:lstStyle/>
                    <a:p>
                      <a:r>
                        <a:rPr lang="de-DE" sz="1000" b="1" dirty="0" err="1">
                          <a:solidFill>
                            <a:schemeClr val="tx1"/>
                          </a:solidFill>
                          <a:latin typeface="+mn-lt"/>
                          <a:ea typeface="Verdana"/>
                        </a:rPr>
                        <a:t>EdT</a:t>
                      </a:r>
                      <a:r>
                        <a:rPr lang="de-DE" sz="1000" b="1" dirty="0">
                          <a:solidFill>
                            <a:schemeClr val="tx1"/>
                          </a:solidFill>
                          <a:latin typeface="+mn-lt"/>
                          <a:ea typeface="Verdana"/>
                        </a:rPr>
                        <a:t> 50ml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+mn-lt"/>
                          <a:ea typeface="Verdana"/>
                        </a:rPr>
                        <a:t>69,00 EUR </a:t>
                      </a:r>
                      <a:endParaRPr lang="de-DE" sz="1000" baseline="30000" dirty="0">
                        <a:solidFill>
                          <a:schemeClr val="tx1"/>
                        </a:solidFill>
                        <a:latin typeface="+mn-lt"/>
                        <a:ea typeface="Verdan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70992283"/>
                  </a:ext>
                </a:extLst>
              </a:tr>
              <a:tr h="467317">
                <a:tc>
                  <a:txBody>
                    <a:bodyPr/>
                    <a:lstStyle/>
                    <a:p>
                      <a:r>
                        <a:rPr lang="de-DE" sz="1000" b="1" dirty="0" err="1">
                          <a:solidFill>
                            <a:schemeClr val="tx1"/>
                          </a:solidFill>
                          <a:latin typeface="+mn-lt"/>
                          <a:ea typeface="Verdana"/>
                        </a:rPr>
                        <a:t>EdT</a:t>
                      </a:r>
                      <a:r>
                        <a:rPr lang="de-DE" sz="1000" b="1" dirty="0">
                          <a:solidFill>
                            <a:schemeClr val="tx1"/>
                          </a:solidFill>
                          <a:latin typeface="+mn-lt"/>
                          <a:ea typeface="Verdana"/>
                        </a:rPr>
                        <a:t> 100ml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  <a:latin typeface="+mn-lt"/>
                          <a:ea typeface="Verdana"/>
                        </a:rPr>
                        <a:t>98,00 EUR </a:t>
                      </a:r>
                      <a:endParaRPr lang="de-DE" sz="1000" baseline="30000" dirty="0">
                        <a:solidFill>
                          <a:schemeClr val="tx1"/>
                        </a:solidFill>
                        <a:latin typeface="+mn-lt"/>
                        <a:ea typeface="Verdan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45431177"/>
                  </a:ext>
                </a:extLst>
              </a:tr>
              <a:tr h="186927">
                <a:tc>
                  <a:txBody>
                    <a:bodyPr/>
                    <a:lstStyle/>
                    <a:p>
                      <a:endParaRPr lang="de-DE" sz="700" b="1">
                        <a:solidFill>
                          <a:schemeClr val="tx1"/>
                        </a:solidFill>
                        <a:latin typeface="+mn-lt"/>
                        <a:ea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  <a:latin typeface="+mn-lt"/>
                        <a:ea typeface="Verdan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15663733"/>
                  </a:ext>
                </a:extLst>
              </a:tr>
              <a:tr h="373804">
                <a:tc gridSpan="2"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tx1"/>
                          </a:solidFill>
                          <a:latin typeface="+mn-lt"/>
                          <a:ea typeface="Verdana"/>
                        </a:rPr>
                        <a:t>On Counter Date: 01. April 2024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r>
                        <a:rPr lang="en-US" sz="800">
                          <a:solidFill>
                            <a:schemeClr val="tx1"/>
                          </a:solidFill>
                          <a:latin typeface="+mn-lt"/>
                          <a:ea typeface="Verdana"/>
                        </a:rPr>
                        <a:t>On Counter Date: 01. April 2023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233498"/>
                  </a:ext>
                </a:extLst>
              </a:tr>
            </a:tbl>
          </a:graphicData>
        </a:graphic>
      </p:graphicFrame>
      <p:sp>
        <p:nvSpPr>
          <p:cNvPr id="11" name="Textfeld 10">
            <a:extLst>
              <a:ext uri="{FF2B5EF4-FFF2-40B4-BE49-F238E27FC236}">
                <a16:creationId xmlns:a16="http://schemas.microsoft.com/office/drawing/2014/main" id="{C9731456-592B-1F4E-9C0F-AC5C6367CCA2}"/>
              </a:ext>
            </a:extLst>
          </p:cNvPr>
          <p:cNvSpPr txBox="1"/>
          <p:nvPr/>
        </p:nvSpPr>
        <p:spPr>
          <a:xfrm>
            <a:off x="825012" y="64116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de-DE" sz="1800" b="1" dirty="0"/>
              <a:t>Ferragamo </a:t>
            </a:r>
            <a:r>
              <a:rPr lang="de-DE" sz="1800" b="1" dirty="0" err="1">
                <a:solidFill>
                  <a:srgbClr val="C00D1E"/>
                </a:solidFill>
              </a:rPr>
              <a:t>Red</a:t>
            </a:r>
            <a:r>
              <a:rPr lang="de-DE" sz="1800" b="1" dirty="0">
                <a:solidFill>
                  <a:srgbClr val="C00D1E"/>
                </a:solidFill>
              </a:rPr>
              <a:t> </a:t>
            </a:r>
            <a:r>
              <a:rPr lang="de-DE" sz="1800" b="1" dirty="0" err="1"/>
              <a:t>Leather</a:t>
            </a:r>
            <a:endParaRPr lang="de-DE" sz="1800" b="1" dirty="0">
              <a:solidFill>
                <a:srgbClr val="C00D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149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AA2CB9-6B0D-CE80-FB84-A3595CE1C2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hteck 98">
            <a:extLst>
              <a:ext uri="{FF2B5EF4-FFF2-40B4-BE49-F238E27FC236}">
                <a16:creationId xmlns:a16="http://schemas.microsoft.com/office/drawing/2014/main" id="{C05D8B23-B3BE-4F31-3193-FC211FC51DF7}"/>
              </a:ext>
            </a:extLst>
          </p:cNvPr>
          <p:cNvSpPr/>
          <p:nvPr/>
        </p:nvSpPr>
        <p:spPr>
          <a:xfrm>
            <a:off x="7243292" y="5128033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0" name="Textfeld 99">
            <a:extLst>
              <a:ext uri="{FF2B5EF4-FFF2-40B4-BE49-F238E27FC236}">
                <a16:creationId xmlns:a16="http://schemas.microsoft.com/office/drawing/2014/main" id="{8769E237-C2A8-E1E7-7FC1-6F8FF0E1DA11}"/>
              </a:ext>
            </a:extLst>
          </p:cNvPr>
          <p:cNvSpPr txBox="1"/>
          <p:nvPr/>
        </p:nvSpPr>
        <p:spPr>
          <a:xfrm>
            <a:off x="7389735" y="5095373"/>
            <a:ext cx="13835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>
                <a:latin typeface="Arial" charset="0"/>
                <a:ea typeface="Arial" charset="0"/>
                <a:cs typeface="Arial" charset="0"/>
              </a:rPr>
              <a:t>Schaufensterdekorationen</a:t>
            </a:r>
            <a:endParaRPr lang="de-DE" sz="800" dirty="0"/>
          </a:p>
        </p:txBody>
      </p:sp>
      <p:sp>
        <p:nvSpPr>
          <p:cNvPr id="101" name="Textfeld 100">
            <a:extLst>
              <a:ext uri="{FF2B5EF4-FFF2-40B4-BE49-F238E27FC236}">
                <a16:creationId xmlns:a16="http://schemas.microsoft.com/office/drawing/2014/main" id="{BBB33220-6132-97A3-4F6E-49ADFD8A6F06}"/>
              </a:ext>
            </a:extLst>
          </p:cNvPr>
          <p:cNvSpPr txBox="1"/>
          <p:nvPr/>
        </p:nvSpPr>
        <p:spPr>
          <a:xfrm>
            <a:off x="7161314" y="4930649"/>
            <a:ext cx="12622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POS</a:t>
            </a:r>
            <a:endParaRPr lang="de-DE" sz="800" dirty="0"/>
          </a:p>
        </p:txBody>
      </p:sp>
      <p:sp>
        <p:nvSpPr>
          <p:cNvPr id="102" name="Rechteck 101">
            <a:extLst>
              <a:ext uri="{FF2B5EF4-FFF2-40B4-BE49-F238E27FC236}">
                <a16:creationId xmlns:a16="http://schemas.microsoft.com/office/drawing/2014/main" id="{69A61FF5-BF6D-FB90-D40E-F341EC7D2218}"/>
              </a:ext>
            </a:extLst>
          </p:cNvPr>
          <p:cNvSpPr/>
          <p:nvPr/>
        </p:nvSpPr>
        <p:spPr>
          <a:xfrm>
            <a:off x="7250758" y="5371885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3" name="Textfeld 102">
            <a:extLst>
              <a:ext uri="{FF2B5EF4-FFF2-40B4-BE49-F238E27FC236}">
                <a16:creationId xmlns:a16="http://schemas.microsoft.com/office/drawing/2014/main" id="{6D00EF05-2650-B1AD-9918-B391EEB044DA}"/>
              </a:ext>
            </a:extLst>
          </p:cNvPr>
          <p:cNvSpPr txBox="1"/>
          <p:nvPr/>
        </p:nvSpPr>
        <p:spPr>
          <a:xfrm>
            <a:off x="7389735" y="5333388"/>
            <a:ext cx="1550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err="1">
                <a:latin typeface="Arial" charset="0"/>
                <a:ea typeface="Arial" charset="0"/>
                <a:cs typeface="Arial" charset="0"/>
              </a:rPr>
              <a:t>Indoor</a:t>
            </a:r>
            <a:r>
              <a:rPr lang="de-DE" sz="800" dirty="0">
                <a:latin typeface="Arial" charset="0"/>
                <a:ea typeface="Arial" charset="0"/>
                <a:cs typeface="Arial" charset="0"/>
              </a:rPr>
              <a:t> Tools</a:t>
            </a:r>
            <a:br>
              <a:rPr lang="de-DE" sz="800" dirty="0">
                <a:latin typeface="Arial" charset="0"/>
                <a:ea typeface="Arial" charset="0"/>
                <a:cs typeface="Arial" charset="0"/>
              </a:rPr>
            </a:br>
            <a:r>
              <a:rPr lang="de-DE" sz="800" dirty="0">
                <a:latin typeface="Arial" charset="0"/>
                <a:ea typeface="Arial" charset="0"/>
                <a:cs typeface="Arial" charset="0"/>
              </a:rPr>
              <a:t>(Zweitplatzierung, T-Gondel, POS-Säule, power </a:t>
            </a:r>
            <a:r>
              <a:rPr lang="de-DE" sz="800" dirty="0" err="1">
                <a:latin typeface="Arial" charset="0"/>
                <a:ea typeface="Arial" charset="0"/>
                <a:cs typeface="Arial" charset="0"/>
              </a:rPr>
              <a:t>table</a:t>
            </a:r>
            <a:r>
              <a:rPr lang="de-DE" sz="8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de-DE" sz="800" dirty="0" err="1">
                <a:latin typeface="Arial" charset="0"/>
                <a:ea typeface="Arial" charset="0"/>
                <a:cs typeface="Arial" charset="0"/>
              </a:rPr>
              <a:t>u.ä.</a:t>
            </a:r>
            <a:r>
              <a:rPr lang="de-DE" sz="800" dirty="0">
                <a:latin typeface="Arial" charset="0"/>
                <a:ea typeface="Arial" charset="0"/>
                <a:cs typeface="Arial" charset="0"/>
              </a:rPr>
              <a:t>)</a:t>
            </a:r>
            <a:endParaRPr lang="de-DE" sz="800" dirty="0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E5FE319F-E6AA-7729-5D1E-077EB508FA81}"/>
              </a:ext>
            </a:extLst>
          </p:cNvPr>
          <p:cNvSpPr/>
          <p:nvPr/>
        </p:nvSpPr>
        <p:spPr>
          <a:xfrm>
            <a:off x="1057139" y="5090179"/>
            <a:ext cx="991942" cy="295850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773818E7-6D3B-03E3-17AC-648D85BE274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/>
              <a:t>Seite </a:t>
            </a:r>
            <a:fld id="{28B2DC75-0B5D-9644-9A00-6C9501BDDF16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214746D9-5AF2-A254-B81D-24B9E6C9CA46}"/>
              </a:ext>
            </a:extLst>
          </p:cNvPr>
          <p:cNvSpPr/>
          <p:nvPr/>
        </p:nvSpPr>
        <p:spPr>
          <a:xfrm>
            <a:off x="969775" y="633640"/>
            <a:ext cx="5938222" cy="2947633"/>
          </a:xfrm>
          <a:prstGeom prst="rect">
            <a:avLst/>
          </a:prstGeom>
          <a:noFill/>
          <a:ln w="19050">
            <a:solidFill>
              <a:srgbClr val="000000">
                <a:alpha val="20000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de-DE" sz="1000" b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CD8F1D92-0799-663E-0506-2D1B48C9B9B8}"/>
              </a:ext>
            </a:extLst>
          </p:cNvPr>
          <p:cNvSpPr/>
          <p:nvPr/>
        </p:nvSpPr>
        <p:spPr>
          <a:xfrm>
            <a:off x="7138563" y="633639"/>
            <a:ext cx="4412306" cy="764062"/>
          </a:xfrm>
          <a:prstGeom prst="rect">
            <a:avLst/>
          </a:prstGeom>
          <a:noFill/>
          <a:ln w="19050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000" b="1" dirty="0" err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Launchpriorisierung</a:t>
            </a:r>
            <a:r>
              <a:rPr lang="de-DE" sz="10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im Kalenderjahr 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BCD3B688-7277-3C14-08D8-EA74AAA878A5}"/>
              </a:ext>
            </a:extLst>
          </p:cNvPr>
          <p:cNvSpPr/>
          <p:nvPr/>
        </p:nvSpPr>
        <p:spPr>
          <a:xfrm>
            <a:off x="9131536" y="1022866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C3906008-4925-328D-8A12-AE2E7B811642}"/>
              </a:ext>
            </a:extLst>
          </p:cNvPr>
          <p:cNvSpPr txBox="1"/>
          <p:nvPr/>
        </p:nvSpPr>
        <p:spPr>
          <a:xfrm>
            <a:off x="9210383" y="990206"/>
            <a:ext cx="6823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err="1">
                <a:latin typeface="Arial" charset="0"/>
                <a:ea typeface="Arial" charset="0"/>
                <a:cs typeface="Arial" charset="0"/>
              </a:rPr>
              <a:t>Prio</a:t>
            </a:r>
            <a:r>
              <a:rPr lang="de-DE" sz="800" dirty="0"/>
              <a:t> 1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23294F31-087B-75F3-6DC0-6F3EF77E7ED2}"/>
              </a:ext>
            </a:extLst>
          </p:cNvPr>
          <p:cNvSpPr/>
          <p:nvPr/>
        </p:nvSpPr>
        <p:spPr>
          <a:xfrm>
            <a:off x="10065044" y="1023486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x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DD03B0E1-624E-ADFE-301F-D22641794995}"/>
              </a:ext>
            </a:extLst>
          </p:cNvPr>
          <p:cNvSpPr txBox="1"/>
          <p:nvPr/>
        </p:nvSpPr>
        <p:spPr>
          <a:xfrm>
            <a:off x="10143891" y="990826"/>
            <a:ext cx="6823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err="1">
                <a:latin typeface="Arial" charset="0"/>
                <a:ea typeface="Arial" charset="0"/>
                <a:cs typeface="Arial" charset="0"/>
              </a:rPr>
              <a:t>Prio</a:t>
            </a:r>
            <a:r>
              <a:rPr lang="de-DE" sz="800" dirty="0"/>
              <a:t> 2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A84141A5-F942-5677-1F43-58EB995C8714}"/>
              </a:ext>
            </a:extLst>
          </p:cNvPr>
          <p:cNvSpPr/>
          <p:nvPr/>
        </p:nvSpPr>
        <p:spPr>
          <a:xfrm>
            <a:off x="10936075" y="1022866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A0A23D5C-3E5F-D905-227E-3CCC1971B0CC}"/>
              </a:ext>
            </a:extLst>
          </p:cNvPr>
          <p:cNvSpPr txBox="1"/>
          <p:nvPr/>
        </p:nvSpPr>
        <p:spPr>
          <a:xfrm>
            <a:off x="11014922" y="990206"/>
            <a:ext cx="6823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err="1">
                <a:latin typeface="Arial" charset="0"/>
                <a:ea typeface="Arial" charset="0"/>
                <a:cs typeface="Arial" charset="0"/>
              </a:rPr>
              <a:t>Prio</a:t>
            </a:r>
            <a:r>
              <a:rPr lang="de-DE" sz="800" dirty="0"/>
              <a:t> 3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05849775-8905-D95D-F929-E16DA601B43F}"/>
              </a:ext>
            </a:extLst>
          </p:cNvPr>
          <p:cNvSpPr/>
          <p:nvPr/>
        </p:nvSpPr>
        <p:spPr>
          <a:xfrm>
            <a:off x="969775" y="3679154"/>
            <a:ext cx="5938222" cy="1335553"/>
          </a:xfrm>
          <a:prstGeom prst="rect">
            <a:avLst/>
          </a:prstGeom>
          <a:noFill/>
          <a:ln w="19050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0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Key Benefits der Neuheit und/oder Duftnoten:</a:t>
            </a:r>
          </a:p>
          <a:p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6FD81EFA-C6DA-3BFF-61BC-FB719DAE77BB}"/>
              </a:ext>
            </a:extLst>
          </p:cNvPr>
          <p:cNvSpPr txBox="1"/>
          <p:nvPr/>
        </p:nvSpPr>
        <p:spPr>
          <a:xfrm>
            <a:off x="2049079" y="5128790"/>
            <a:ext cx="11990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Letzter Bestelltermin</a:t>
            </a:r>
            <a:endParaRPr lang="de-DE" sz="800" dirty="0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608686BB-65D1-661A-2E81-D7ABCB001EE9}"/>
              </a:ext>
            </a:extLst>
          </p:cNvPr>
          <p:cNvSpPr/>
          <p:nvPr/>
        </p:nvSpPr>
        <p:spPr>
          <a:xfrm>
            <a:off x="1055067" y="5868545"/>
            <a:ext cx="994013" cy="295850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01.03.2024</a:t>
            </a: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3E1D06C4-125F-243F-6FE3-13A57BAC5A72}"/>
              </a:ext>
            </a:extLst>
          </p:cNvPr>
          <p:cNvSpPr/>
          <p:nvPr/>
        </p:nvSpPr>
        <p:spPr>
          <a:xfrm>
            <a:off x="1057139" y="5480954"/>
            <a:ext cx="991942" cy="295850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KW 8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6650D9E6-E0AB-8150-963E-655B6024662B}"/>
              </a:ext>
            </a:extLst>
          </p:cNvPr>
          <p:cNvSpPr txBox="1"/>
          <p:nvPr/>
        </p:nvSpPr>
        <p:spPr>
          <a:xfrm>
            <a:off x="2049080" y="5519565"/>
            <a:ext cx="7964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Liefertermin</a:t>
            </a:r>
            <a:endParaRPr lang="de-DE" sz="800" dirty="0"/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7D0FE068-ADC6-8283-93B8-11F5B31B7B0B}"/>
              </a:ext>
            </a:extLst>
          </p:cNvPr>
          <p:cNvSpPr txBox="1"/>
          <p:nvPr/>
        </p:nvSpPr>
        <p:spPr>
          <a:xfrm>
            <a:off x="2049078" y="5908748"/>
            <a:ext cx="12741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OCD (on </a:t>
            </a:r>
            <a:r>
              <a:rPr lang="de-DE" sz="800" dirty="0" err="1">
                <a:latin typeface="Arial" charset="0"/>
                <a:ea typeface="Arial" charset="0"/>
                <a:cs typeface="Arial" charset="0"/>
              </a:rPr>
              <a:t>counter</a:t>
            </a:r>
            <a:r>
              <a:rPr lang="de-DE" sz="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de-DE" sz="800" dirty="0" err="1">
                <a:latin typeface="Arial" charset="0"/>
                <a:ea typeface="Arial" charset="0"/>
                <a:cs typeface="Arial" charset="0"/>
              </a:rPr>
              <a:t>date</a:t>
            </a:r>
            <a:r>
              <a:rPr lang="de-DE" sz="800" dirty="0">
                <a:latin typeface="Arial" charset="0"/>
                <a:ea typeface="Arial" charset="0"/>
                <a:cs typeface="Arial" charset="0"/>
              </a:rPr>
              <a:t>)</a:t>
            </a:r>
            <a:endParaRPr lang="de-DE" sz="800" dirty="0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758E5496-D938-9F12-42DF-5600B9DED360}"/>
              </a:ext>
            </a:extLst>
          </p:cNvPr>
          <p:cNvSpPr/>
          <p:nvPr/>
        </p:nvSpPr>
        <p:spPr>
          <a:xfrm>
            <a:off x="5227093" y="5090179"/>
            <a:ext cx="1596788" cy="6866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t" anchorCtr="0"/>
          <a:lstStyle/>
          <a:p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...</a:t>
            </a:r>
            <a:b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...</a:t>
            </a:r>
            <a:b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</a:br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5462230D-EE3C-D8F5-6B79-D83B8140F87B}"/>
              </a:ext>
            </a:extLst>
          </p:cNvPr>
          <p:cNvSpPr txBox="1"/>
          <p:nvPr/>
        </p:nvSpPr>
        <p:spPr>
          <a:xfrm>
            <a:off x="3958382" y="5129928"/>
            <a:ext cx="12687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>
                <a:latin typeface="Arial" charset="0"/>
                <a:ea typeface="Arial" charset="0"/>
                <a:cs typeface="Arial" charset="0"/>
              </a:rPr>
              <a:t>GWP / Luxustestmuster</a:t>
            </a:r>
            <a:endParaRPr lang="de-DE" sz="800" dirty="0"/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E61C0FF8-5C3B-5819-7DE6-8289943013C9}"/>
              </a:ext>
            </a:extLst>
          </p:cNvPr>
          <p:cNvSpPr txBox="1"/>
          <p:nvPr/>
        </p:nvSpPr>
        <p:spPr>
          <a:xfrm>
            <a:off x="3958382" y="5908748"/>
            <a:ext cx="12687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>
                <a:latin typeface="Arial" charset="0"/>
                <a:ea typeface="Arial" charset="0"/>
                <a:cs typeface="Arial" charset="0"/>
              </a:rPr>
              <a:t>Tester</a:t>
            </a:r>
            <a:endParaRPr lang="de-DE" sz="800" dirty="0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154ED760-5598-7FC1-4E91-59D1CAC4AB8A}"/>
              </a:ext>
            </a:extLst>
          </p:cNvPr>
          <p:cNvSpPr/>
          <p:nvPr/>
        </p:nvSpPr>
        <p:spPr>
          <a:xfrm>
            <a:off x="5230234" y="5941408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555A67A4-7B7E-D418-8A23-A09D1C2A5AFA}"/>
              </a:ext>
            </a:extLst>
          </p:cNvPr>
          <p:cNvSpPr txBox="1"/>
          <p:nvPr/>
        </p:nvSpPr>
        <p:spPr>
          <a:xfrm>
            <a:off x="5309081" y="5908748"/>
            <a:ext cx="6823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Ja</a:t>
            </a:r>
            <a:endParaRPr lang="de-DE" sz="800" dirty="0"/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A7B94685-CB50-E19A-9BFD-4FBC7C9C52FE}"/>
              </a:ext>
            </a:extLst>
          </p:cNvPr>
          <p:cNvSpPr/>
          <p:nvPr/>
        </p:nvSpPr>
        <p:spPr>
          <a:xfrm>
            <a:off x="5765239" y="5941408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3F249A92-DD97-8EE5-179B-F7F473C84C96}"/>
              </a:ext>
            </a:extLst>
          </p:cNvPr>
          <p:cNvSpPr txBox="1"/>
          <p:nvPr/>
        </p:nvSpPr>
        <p:spPr>
          <a:xfrm>
            <a:off x="5844086" y="5908748"/>
            <a:ext cx="6823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Nein</a:t>
            </a:r>
            <a:endParaRPr lang="de-DE" sz="800" dirty="0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F8AFBC7-EBF5-94B8-35F6-5691E39664D3}"/>
              </a:ext>
            </a:extLst>
          </p:cNvPr>
          <p:cNvSpPr/>
          <p:nvPr/>
        </p:nvSpPr>
        <p:spPr>
          <a:xfrm>
            <a:off x="7138563" y="1511609"/>
            <a:ext cx="4412306" cy="4721025"/>
          </a:xfrm>
          <a:prstGeom prst="rect">
            <a:avLst/>
          </a:prstGeom>
          <a:noFill/>
          <a:ln w="19050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0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Marketing / Kommunikation</a:t>
            </a: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FA3F39BB-7B27-7B6E-126A-5E6C5E5DD6B1}"/>
              </a:ext>
            </a:extLst>
          </p:cNvPr>
          <p:cNvSpPr/>
          <p:nvPr/>
        </p:nvSpPr>
        <p:spPr>
          <a:xfrm>
            <a:off x="969775" y="5002656"/>
            <a:ext cx="5938222" cy="1235618"/>
          </a:xfrm>
          <a:prstGeom prst="rect">
            <a:avLst/>
          </a:prstGeom>
          <a:noFill/>
          <a:ln w="19050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0B780623-A2D9-1478-48F6-3C7F804697DE}"/>
              </a:ext>
            </a:extLst>
          </p:cNvPr>
          <p:cNvSpPr/>
          <p:nvPr/>
        </p:nvSpPr>
        <p:spPr>
          <a:xfrm>
            <a:off x="7229896" y="1947941"/>
            <a:ext cx="1852266" cy="295850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31D97989-7FF9-3AFF-2A3C-0CCCA3E9197C}"/>
              </a:ext>
            </a:extLst>
          </p:cNvPr>
          <p:cNvSpPr txBox="1"/>
          <p:nvPr/>
        </p:nvSpPr>
        <p:spPr>
          <a:xfrm>
            <a:off x="9082161" y="1926552"/>
            <a:ext cx="2377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Kommunikationszeitraum / Media</a:t>
            </a:r>
            <a:br>
              <a:rPr lang="de-DE" sz="800" dirty="0">
                <a:latin typeface="Arial" charset="0"/>
                <a:ea typeface="Arial" charset="0"/>
                <a:cs typeface="Arial" charset="0"/>
              </a:rPr>
            </a:br>
            <a:r>
              <a:rPr lang="de-DE" sz="800" dirty="0">
                <a:latin typeface="Arial" charset="0"/>
                <a:ea typeface="Arial" charset="0"/>
                <a:cs typeface="Arial" charset="0"/>
              </a:rPr>
              <a:t>Details: Was? Wann? Wo?: Mediapläne anbei</a:t>
            </a:r>
            <a:endParaRPr lang="de-DE" sz="800" dirty="0"/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A8782D1B-0875-4559-5374-A1B88F4A2462}"/>
              </a:ext>
            </a:extLst>
          </p:cNvPr>
          <p:cNvSpPr/>
          <p:nvPr/>
        </p:nvSpPr>
        <p:spPr>
          <a:xfrm>
            <a:off x="9169630" y="2340553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21D65EBA-AA77-5FFA-145E-B645DA9B9872}"/>
              </a:ext>
            </a:extLst>
          </p:cNvPr>
          <p:cNvSpPr txBox="1"/>
          <p:nvPr/>
        </p:nvSpPr>
        <p:spPr>
          <a:xfrm>
            <a:off x="9316074" y="2307893"/>
            <a:ext cx="6823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TV</a:t>
            </a:r>
            <a:endParaRPr lang="de-DE" sz="800" dirty="0"/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F1268CDE-25F3-46D7-C73A-0C6AFAFA945D}"/>
              </a:ext>
            </a:extLst>
          </p:cNvPr>
          <p:cNvSpPr/>
          <p:nvPr/>
        </p:nvSpPr>
        <p:spPr>
          <a:xfrm>
            <a:off x="9173484" y="2563707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27A958F1-9334-B086-9573-4AE297D87B31}"/>
              </a:ext>
            </a:extLst>
          </p:cNvPr>
          <p:cNvSpPr txBox="1"/>
          <p:nvPr/>
        </p:nvSpPr>
        <p:spPr>
          <a:xfrm>
            <a:off x="9319928" y="2531047"/>
            <a:ext cx="6823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ADTV</a:t>
            </a:r>
            <a:endParaRPr lang="de-DE" sz="800" dirty="0"/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D79795FF-78AE-5C50-543C-00418208AD7E}"/>
              </a:ext>
            </a:extLst>
          </p:cNvPr>
          <p:cNvSpPr/>
          <p:nvPr/>
        </p:nvSpPr>
        <p:spPr>
          <a:xfrm>
            <a:off x="9169630" y="2813633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B0FFC0BF-5616-8D15-6A0B-025CDE981D2F}"/>
              </a:ext>
            </a:extLst>
          </p:cNvPr>
          <p:cNvSpPr txBox="1"/>
          <p:nvPr/>
        </p:nvSpPr>
        <p:spPr>
          <a:xfrm>
            <a:off x="9316074" y="2780973"/>
            <a:ext cx="6823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Print</a:t>
            </a:r>
            <a:endParaRPr lang="de-DE" sz="800" dirty="0"/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188D2A18-3217-135A-0035-894E41988CA8}"/>
              </a:ext>
            </a:extLst>
          </p:cNvPr>
          <p:cNvSpPr/>
          <p:nvPr/>
        </p:nvSpPr>
        <p:spPr>
          <a:xfrm>
            <a:off x="9177097" y="3068365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36F1850F-6832-358D-BAA4-1E8661AA2D3B}"/>
              </a:ext>
            </a:extLst>
          </p:cNvPr>
          <p:cNvSpPr txBox="1"/>
          <p:nvPr/>
        </p:nvSpPr>
        <p:spPr>
          <a:xfrm>
            <a:off x="9323541" y="3035705"/>
            <a:ext cx="6823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Funk</a:t>
            </a:r>
            <a:endParaRPr lang="de-DE" sz="800" dirty="0"/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0F822D59-8A1C-F77E-5BEF-70B1BD526589}"/>
              </a:ext>
            </a:extLst>
          </p:cNvPr>
          <p:cNvSpPr/>
          <p:nvPr/>
        </p:nvSpPr>
        <p:spPr>
          <a:xfrm>
            <a:off x="9173484" y="3326001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D1012934-E5A9-1369-F64D-B59AFF500146}"/>
              </a:ext>
            </a:extLst>
          </p:cNvPr>
          <p:cNvSpPr txBox="1"/>
          <p:nvPr/>
        </p:nvSpPr>
        <p:spPr>
          <a:xfrm>
            <a:off x="9319927" y="3293341"/>
            <a:ext cx="7809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OOH</a:t>
            </a:r>
            <a:endParaRPr lang="de-DE" sz="800" dirty="0"/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83A94260-4FB4-EC08-D200-8EA7A117945C}"/>
              </a:ext>
            </a:extLst>
          </p:cNvPr>
          <p:cNvSpPr/>
          <p:nvPr/>
        </p:nvSpPr>
        <p:spPr>
          <a:xfrm>
            <a:off x="10063057" y="2338126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593793B5-0E1B-CA17-8E8F-FF2DA3B9E223}"/>
              </a:ext>
            </a:extLst>
          </p:cNvPr>
          <p:cNvSpPr txBox="1"/>
          <p:nvPr/>
        </p:nvSpPr>
        <p:spPr>
          <a:xfrm>
            <a:off x="10209500" y="2299046"/>
            <a:ext cx="7809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Digital</a:t>
            </a:r>
            <a:endParaRPr lang="de-DE" sz="800" dirty="0"/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8E7B81A4-420F-3B12-258E-A6523FC9395C}"/>
              </a:ext>
            </a:extLst>
          </p:cNvPr>
          <p:cNvSpPr/>
          <p:nvPr/>
        </p:nvSpPr>
        <p:spPr>
          <a:xfrm>
            <a:off x="10067454" y="2563706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D7473346-2B2E-ABB1-8B01-172A3BB274D3}"/>
              </a:ext>
            </a:extLst>
          </p:cNvPr>
          <p:cNvSpPr txBox="1"/>
          <p:nvPr/>
        </p:nvSpPr>
        <p:spPr>
          <a:xfrm>
            <a:off x="10216966" y="2530080"/>
            <a:ext cx="14189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err="1">
                <a:latin typeface="Arial" charset="0"/>
                <a:ea typeface="Arial" charset="0"/>
                <a:cs typeface="Arial" charset="0"/>
              </a:rPr>
              <a:t>Social</a:t>
            </a:r>
            <a:r>
              <a:rPr lang="de-DE" sz="800" dirty="0">
                <a:latin typeface="Arial" charset="0"/>
                <a:ea typeface="Arial" charset="0"/>
                <a:cs typeface="Arial" charset="0"/>
              </a:rPr>
              <a:t> Media</a:t>
            </a:r>
            <a:endParaRPr lang="de-DE" sz="800" dirty="0"/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F5A830CF-1535-91F7-ACF9-6BC135299B98}"/>
              </a:ext>
            </a:extLst>
          </p:cNvPr>
          <p:cNvSpPr/>
          <p:nvPr/>
        </p:nvSpPr>
        <p:spPr>
          <a:xfrm>
            <a:off x="10058882" y="2813633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653CE1D9-6FAF-761F-9364-3DE85B00C893}"/>
              </a:ext>
            </a:extLst>
          </p:cNvPr>
          <p:cNvSpPr txBox="1"/>
          <p:nvPr/>
        </p:nvSpPr>
        <p:spPr>
          <a:xfrm>
            <a:off x="10209500" y="2789286"/>
            <a:ext cx="14189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err="1">
                <a:latin typeface="Arial" charset="0"/>
                <a:ea typeface="Arial" charset="0"/>
                <a:cs typeface="Arial" charset="0"/>
              </a:rPr>
              <a:t>Influencer</a:t>
            </a:r>
            <a:r>
              <a:rPr lang="de-DE" sz="800" dirty="0">
                <a:latin typeface="Arial" charset="0"/>
                <a:ea typeface="Arial" charset="0"/>
                <a:cs typeface="Arial" charset="0"/>
              </a:rPr>
              <a:t> / </a:t>
            </a:r>
            <a:r>
              <a:rPr lang="de-DE" sz="800" dirty="0" err="1">
                <a:latin typeface="Arial" charset="0"/>
                <a:ea typeface="Arial" charset="0"/>
                <a:cs typeface="Arial" charset="0"/>
              </a:rPr>
              <a:t>Spokesperson</a:t>
            </a:r>
            <a:endParaRPr lang="de-DE" sz="800" dirty="0"/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10D5AF56-8388-AEC4-68E9-894E0E48D9C1}"/>
              </a:ext>
            </a:extLst>
          </p:cNvPr>
          <p:cNvSpPr/>
          <p:nvPr/>
        </p:nvSpPr>
        <p:spPr>
          <a:xfrm>
            <a:off x="10063055" y="3068365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2CEBF4A6-B679-9EF7-B717-D3F7232A05BD}"/>
              </a:ext>
            </a:extLst>
          </p:cNvPr>
          <p:cNvSpPr txBox="1"/>
          <p:nvPr/>
        </p:nvSpPr>
        <p:spPr>
          <a:xfrm>
            <a:off x="10209500" y="3035705"/>
            <a:ext cx="14189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Andere</a:t>
            </a:r>
            <a:endParaRPr lang="de-DE" sz="800" dirty="0"/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BBEDD4CE-8F39-DC38-7770-9070303D3BB7}"/>
              </a:ext>
            </a:extLst>
          </p:cNvPr>
          <p:cNvSpPr txBox="1"/>
          <p:nvPr/>
        </p:nvSpPr>
        <p:spPr>
          <a:xfrm>
            <a:off x="7137747" y="1739338"/>
            <a:ext cx="14037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b="1" dirty="0">
                <a:latin typeface="Arial" charset="0"/>
                <a:ea typeface="Arial" charset="0"/>
                <a:cs typeface="Arial" charset="0"/>
              </a:rPr>
              <a:t>Markenkommunikation</a:t>
            </a:r>
            <a:endParaRPr lang="de-DE" sz="800" b="1" dirty="0"/>
          </a:p>
        </p:txBody>
      </p:sp>
      <p:sp>
        <p:nvSpPr>
          <p:cNvPr id="63" name="Rechteck 62">
            <a:extLst>
              <a:ext uri="{FF2B5EF4-FFF2-40B4-BE49-F238E27FC236}">
                <a16:creationId xmlns:a16="http://schemas.microsoft.com/office/drawing/2014/main" id="{D1B21F96-DC97-AC37-81C0-C717862EE830}"/>
              </a:ext>
            </a:extLst>
          </p:cNvPr>
          <p:cNvSpPr/>
          <p:nvPr/>
        </p:nvSpPr>
        <p:spPr>
          <a:xfrm>
            <a:off x="7240529" y="3714670"/>
            <a:ext cx="1852266" cy="295850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r>
              <a:rPr lang="de-DE" sz="1000" dirty="0" err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xx.xx</a:t>
            </a:r>
            <a:r>
              <a:rPr lang="de-DE" sz="1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.- </a:t>
            </a:r>
            <a:r>
              <a:rPr lang="de-DE" sz="1000" dirty="0" err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xx.xx.xxxx</a:t>
            </a:r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EDF53CB0-DDF0-3477-5F0D-C791C428A9DE}"/>
              </a:ext>
            </a:extLst>
          </p:cNvPr>
          <p:cNvSpPr txBox="1"/>
          <p:nvPr/>
        </p:nvSpPr>
        <p:spPr>
          <a:xfrm>
            <a:off x="9092795" y="3750242"/>
            <a:ext cx="23778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>
                <a:latin typeface="Arial" charset="0"/>
                <a:ea typeface="Arial" charset="0"/>
                <a:cs typeface="Arial" charset="0"/>
              </a:rPr>
              <a:t>BA-Promotion</a:t>
            </a:r>
            <a:endParaRPr lang="de-DE" sz="800" dirty="0"/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06BFD81C-DB9E-6A9A-3BBF-67DDF23A3AF0}"/>
              </a:ext>
            </a:extLst>
          </p:cNvPr>
          <p:cNvSpPr txBox="1"/>
          <p:nvPr/>
        </p:nvSpPr>
        <p:spPr>
          <a:xfrm>
            <a:off x="7148380" y="3506067"/>
            <a:ext cx="14037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b="1" dirty="0">
                <a:latin typeface="Arial" charset="0"/>
                <a:ea typeface="Arial" charset="0"/>
                <a:cs typeface="Arial" charset="0"/>
              </a:rPr>
              <a:t>YBPN</a:t>
            </a:r>
            <a:endParaRPr lang="de-DE" sz="800" b="1" dirty="0"/>
          </a:p>
        </p:txBody>
      </p:sp>
      <p:sp>
        <p:nvSpPr>
          <p:cNvPr id="66" name="Rechteck 65">
            <a:extLst>
              <a:ext uri="{FF2B5EF4-FFF2-40B4-BE49-F238E27FC236}">
                <a16:creationId xmlns:a16="http://schemas.microsoft.com/office/drawing/2014/main" id="{CF714DFC-56D7-7C5E-98D2-AD0FCEAFD05B}"/>
              </a:ext>
            </a:extLst>
          </p:cNvPr>
          <p:cNvSpPr/>
          <p:nvPr/>
        </p:nvSpPr>
        <p:spPr>
          <a:xfrm>
            <a:off x="9169630" y="4073197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64EDCCBE-EE7C-B811-55B3-F2E16C7F95CF}"/>
              </a:ext>
            </a:extLst>
          </p:cNvPr>
          <p:cNvSpPr txBox="1"/>
          <p:nvPr/>
        </p:nvSpPr>
        <p:spPr>
          <a:xfrm>
            <a:off x="9316073" y="4040537"/>
            <a:ext cx="16744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Mediapromotion </a:t>
            </a:r>
            <a:r>
              <a:rPr lang="de-DE" sz="800">
                <a:latin typeface="Arial" charset="0"/>
                <a:ea typeface="Arial" charset="0"/>
                <a:cs typeface="Arial" charset="0"/>
              </a:rPr>
              <a:t>ohne Mailing</a:t>
            </a:r>
            <a:endParaRPr lang="de-DE" sz="800" dirty="0"/>
          </a:p>
        </p:txBody>
      </p:sp>
      <p:sp>
        <p:nvSpPr>
          <p:cNvPr id="68" name="Rechteck 67">
            <a:extLst>
              <a:ext uri="{FF2B5EF4-FFF2-40B4-BE49-F238E27FC236}">
                <a16:creationId xmlns:a16="http://schemas.microsoft.com/office/drawing/2014/main" id="{FE8D0D76-60AB-CA0B-0E2A-223C853187BF}"/>
              </a:ext>
            </a:extLst>
          </p:cNvPr>
          <p:cNvSpPr/>
          <p:nvPr/>
        </p:nvSpPr>
        <p:spPr>
          <a:xfrm>
            <a:off x="9169630" y="4295270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57AA7FC7-96BA-8C0A-16EA-FD5C36BF58A0}"/>
              </a:ext>
            </a:extLst>
          </p:cNvPr>
          <p:cNvSpPr txBox="1"/>
          <p:nvPr/>
        </p:nvSpPr>
        <p:spPr>
          <a:xfrm>
            <a:off x="9316073" y="4262610"/>
            <a:ext cx="16744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BA-Promotion mit Mailing</a:t>
            </a:r>
            <a:endParaRPr lang="de-DE" sz="800" dirty="0"/>
          </a:p>
        </p:txBody>
      </p:sp>
      <p:sp>
        <p:nvSpPr>
          <p:cNvPr id="70" name="Rechteck 69">
            <a:extLst>
              <a:ext uri="{FF2B5EF4-FFF2-40B4-BE49-F238E27FC236}">
                <a16:creationId xmlns:a16="http://schemas.microsoft.com/office/drawing/2014/main" id="{6487F5BB-BBAA-CAC9-8A48-0AEA4BCCDDEC}"/>
              </a:ext>
            </a:extLst>
          </p:cNvPr>
          <p:cNvSpPr/>
          <p:nvPr/>
        </p:nvSpPr>
        <p:spPr>
          <a:xfrm>
            <a:off x="9169630" y="4541638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1EA46ED5-A804-B06A-23B2-24FBC0E3F98A}"/>
              </a:ext>
            </a:extLst>
          </p:cNvPr>
          <p:cNvSpPr txBox="1"/>
          <p:nvPr/>
        </p:nvSpPr>
        <p:spPr>
          <a:xfrm>
            <a:off x="9316073" y="4508978"/>
            <a:ext cx="16744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BA Premium Mailing</a:t>
            </a:r>
            <a:endParaRPr lang="de-DE" sz="800" dirty="0"/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CAD034FA-04EF-16F3-B2D6-4F0B492D4F53}"/>
              </a:ext>
            </a:extLst>
          </p:cNvPr>
          <p:cNvSpPr txBox="1"/>
          <p:nvPr/>
        </p:nvSpPr>
        <p:spPr>
          <a:xfrm>
            <a:off x="7158426" y="4727478"/>
            <a:ext cx="14037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b="1" dirty="0">
                <a:latin typeface="Arial" charset="0"/>
                <a:ea typeface="Arial" charset="0"/>
                <a:cs typeface="Arial" charset="0"/>
              </a:rPr>
              <a:t>Pieper Marketing Mix</a:t>
            </a:r>
            <a:endParaRPr lang="de-DE" sz="800" b="1" dirty="0"/>
          </a:p>
        </p:txBody>
      </p:sp>
      <p:sp>
        <p:nvSpPr>
          <p:cNvPr id="104" name="Textfeld 103">
            <a:extLst>
              <a:ext uri="{FF2B5EF4-FFF2-40B4-BE49-F238E27FC236}">
                <a16:creationId xmlns:a16="http://schemas.microsoft.com/office/drawing/2014/main" id="{B709186A-A352-B326-D6F2-50DE14AFB8A0}"/>
              </a:ext>
            </a:extLst>
          </p:cNvPr>
          <p:cNvSpPr txBox="1"/>
          <p:nvPr/>
        </p:nvSpPr>
        <p:spPr>
          <a:xfrm>
            <a:off x="9065949" y="4930649"/>
            <a:ext cx="12622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Digital</a:t>
            </a:r>
            <a:endParaRPr lang="de-DE" sz="800" dirty="0"/>
          </a:p>
        </p:txBody>
      </p:sp>
      <p:sp>
        <p:nvSpPr>
          <p:cNvPr id="105" name="Rechteck 104">
            <a:extLst>
              <a:ext uri="{FF2B5EF4-FFF2-40B4-BE49-F238E27FC236}">
                <a16:creationId xmlns:a16="http://schemas.microsoft.com/office/drawing/2014/main" id="{22F38146-31CF-95F7-13B2-378F78E1882E}"/>
              </a:ext>
            </a:extLst>
          </p:cNvPr>
          <p:cNvSpPr/>
          <p:nvPr/>
        </p:nvSpPr>
        <p:spPr>
          <a:xfrm>
            <a:off x="9161266" y="5131569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6" name="Textfeld 105">
            <a:extLst>
              <a:ext uri="{FF2B5EF4-FFF2-40B4-BE49-F238E27FC236}">
                <a16:creationId xmlns:a16="http://schemas.microsoft.com/office/drawing/2014/main" id="{2B52D9EA-29A4-9E74-EA69-D4E88F47913B}"/>
              </a:ext>
            </a:extLst>
          </p:cNvPr>
          <p:cNvSpPr txBox="1"/>
          <p:nvPr/>
        </p:nvSpPr>
        <p:spPr>
          <a:xfrm>
            <a:off x="9307709" y="5092489"/>
            <a:ext cx="9356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>
                <a:latin typeface="Arial" charset="0"/>
                <a:ea typeface="Arial" charset="0"/>
                <a:cs typeface="Arial" charset="0"/>
              </a:rPr>
              <a:t>Promotionfläche</a:t>
            </a:r>
            <a:endParaRPr lang="de-DE" sz="800" dirty="0"/>
          </a:p>
        </p:txBody>
      </p:sp>
      <p:sp>
        <p:nvSpPr>
          <p:cNvPr id="107" name="Rechteck 106">
            <a:extLst>
              <a:ext uri="{FF2B5EF4-FFF2-40B4-BE49-F238E27FC236}">
                <a16:creationId xmlns:a16="http://schemas.microsoft.com/office/drawing/2014/main" id="{75E6CD18-42E4-0E32-92B2-9DCC29CC47D2}"/>
              </a:ext>
            </a:extLst>
          </p:cNvPr>
          <p:cNvSpPr/>
          <p:nvPr/>
        </p:nvSpPr>
        <p:spPr>
          <a:xfrm>
            <a:off x="9150741" y="5364289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8" name="Textfeld 107">
            <a:extLst>
              <a:ext uri="{FF2B5EF4-FFF2-40B4-BE49-F238E27FC236}">
                <a16:creationId xmlns:a16="http://schemas.microsoft.com/office/drawing/2014/main" id="{5C9C1BBE-1135-0FAB-3C13-F69BA319F4AC}"/>
              </a:ext>
            </a:extLst>
          </p:cNvPr>
          <p:cNvSpPr txBox="1"/>
          <p:nvPr/>
        </p:nvSpPr>
        <p:spPr>
          <a:xfrm>
            <a:off x="9315175" y="5323523"/>
            <a:ext cx="14189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Andere </a:t>
            </a:r>
            <a:r>
              <a:rPr lang="de-DE" sz="800" dirty="0" err="1">
                <a:latin typeface="Arial" charset="0"/>
                <a:ea typeface="Arial" charset="0"/>
                <a:cs typeface="Arial" charset="0"/>
              </a:rPr>
              <a:t>onsite</a:t>
            </a:r>
            <a:r>
              <a:rPr lang="de-DE" sz="800" dirty="0">
                <a:latin typeface="Arial" charset="0"/>
                <a:ea typeface="Arial" charset="0"/>
                <a:cs typeface="Arial" charset="0"/>
              </a:rPr>
              <a:t> Tools</a:t>
            </a:r>
            <a:endParaRPr lang="de-DE" sz="800" dirty="0"/>
          </a:p>
        </p:txBody>
      </p:sp>
      <p:sp>
        <p:nvSpPr>
          <p:cNvPr id="109" name="Rechteck 108">
            <a:extLst>
              <a:ext uri="{FF2B5EF4-FFF2-40B4-BE49-F238E27FC236}">
                <a16:creationId xmlns:a16="http://schemas.microsoft.com/office/drawing/2014/main" id="{34280E9A-32DD-615C-FCB7-D34AF309C3CE}"/>
              </a:ext>
            </a:extLst>
          </p:cNvPr>
          <p:cNvSpPr/>
          <p:nvPr/>
        </p:nvSpPr>
        <p:spPr>
          <a:xfrm>
            <a:off x="9157091" y="5607076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0" name="Textfeld 109">
            <a:extLst>
              <a:ext uri="{FF2B5EF4-FFF2-40B4-BE49-F238E27FC236}">
                <a16:creationId xmlns:a16="http://schemas.microsoft.com/office/drawing/2014/main" id="{856D9635-F71F-C97A-DA9B-108FEAB83E70}"/>
              </a:ext>
            </a:extLst>
          </p:cNvPr>
          <p:cNvSpPr txBox="1"/>
          <p:nvPr/>
        </p:nvSpPr>
        <p:spPr>
          <a:xfrm>
            <a:off x="9307709" y="5582729"/>
            <a:ext cx="14189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Newsletter</a:t>
            </a:r>
            <a:endParaRPr lang="de-DE" sz="800" dirty="0"/>
          </a:p>
        </p:txBody>
      </p:sp>
      <p:sp>
        <p:nvSpPr>
          <p:cNvPr id="111" name="Rechteck 110">
            <a:extLst>
              <a:ext uri="{FF2B5EF4-FFF2-40B4-BE49-F238E27FC236}">
                <a16:creationId xmlns:a16="http://schemas.microsoft.com/office/drawing/2014/main" id="{DB358C0D-C856-883F-9D6C-722CE0C08272}"/>
              </a:ext>
            </a:extLst>
          </p:cNvPr>
          <p:cNvSpPr/>
          <p:nvPr/>
        </p:nvSpPr>
        <p:spPr>
          <a:xfrm>
            <a:off x="9161264" y="5861808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2" name="Textfeld 111">
            <a:extLst>
              <a:ext uri="{FF2B5EF4-FFF2-40B4-BE49-F238E27FC236}">
                <a16:creationId xmlns:a16="http://schemas.microsoft.com/office/drawing/2014/main" id="{3D84484E-1660-BD0F-D826-63C257DD150B}"/>
              </a:ext>
            </a:extLst>
          </p:cNvPr>
          <p:cNvSpPr txBox="1"/>
          <p:nvPr/>
        </p:nvSpPr>
        <p:spPr>
          <a:xfrm>
            <a:off x="9307709" y="5829148"/>
            <a:ext cx="14189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err="1">
                <a:latin typeface="Arial" charset="0"/>
                <a:ea typeface="Arial" charset="0"/>
                <a:cs typeface="Arial" charset="0"/>
              </a:rPr>
              <a:t>Social</a:t>
            </a:r>
            <a:r>
              <a:rPr lang="de-DE" sz="800" dirty="0">
                <a:latin typeface="Arial" charset="0"/>
                <a:ea typeface="Arial" charset="0"/>
                <a:cs typeface="Arial" charset="0"/>
              </a:rPr>
              <a:t> Media</a:t>
            </a:r>
            <a:endParaRPr lang="de-DE" sz="800" dirty="0"/>
          </a:p>
        </p:txBody>
      </p:sp>
      <p:sp>
        <p:nvSpPr>
          <p:cNvPr id="113" name="Textfeld 112">
            <a:extLst>
              <a:ext uri="{FF2B5EF4-FFF2-40B4-BE49-F238E27FC236}">
                <a16:creationId xmlns:a16="http://schemas.microsoft.com/office/drawing/2014/main" id="{A902574D-C52F-7A7D-3738-EFA67E382253}"/>
              </a:ext>
            </a:extLst>
          </p:cNvPr>
          <p:cNvSpPr txBox="1"/>
          <p:nvPr/>
        </p:nvSpPr>
        <p:spPr>
          <a:xfrm>
            <a:off x="10435069" y="4925620"/>
            <a:ext cx="12622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CRM</a:t>
            </a:r>
            <a:endParaRPr lang="de-DE" sz="800" dirty="0"/>
          </a:p>
        </p:txBody>
      </p:sp>
      <p:sp>
        <p:nvSpPr>
          <p:cNvPr id="114" name="Rechteck 113">
            <a:extLst>
              <a:ext uri="{FF2B5EF4-FFF2-40B4-BE49-F238E27FC236}">
                <a16:creationId xmlns:a16="http://schemas.microsoft.com/office/drawing/2014/main" id="{89B72101-09E4-5B2B-2E27-C06219207F9D}"/>
              </a:ext>
            </a:extLst>
          </p:cNvPr>
          <p:cNvSpPr/>
          <p:nvPr/>
        </p:nvSpPr>
        <p:spPr>
          <a:xfrm>
            <a:off x="10530386" y="5126540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5" name="Textfeld 114">
            <a:extLst>
              <a:ext uri="{FF2B5EF4-FFF2-40B4-BE49-F238E27FC236}">
                <a16:creationId xmlns:a16="http://schemas.microsoft.com/office/drawing/2014/main" id="{1331E4B9-F5FC-CC41-27C4-4D5E8626D3FB}"/>
              </a:ext>
            </a:extLst>
          </p:cNvPr>
          <p:cNvSpPr txBox="1"/>
          <p:nvPr/>
        </p:nvSpPr>
        <p:spPr>
          <a:xfrm>
            <a:off x="10676829" y="5087460"/>
            <a:ext cx="9356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Mailing</a:t>
            </a:r>
            <a:endParaRPr lang="de-DE" sz="800" dirty="0"/>
          </a:p>
        </p:txBody>
      </p:sp>
      <p:sp>
        <p:nvSpPr>
          <p:cNvPr id="116" name="Rechteck 115">
            <a:extLst>
              <a:ext uri="{FF2B5EF4-FFF2-40B4-BE49-F238E27FC236}">
                <a16:creationId xmlns:a16="http://schemas.microsoft.com/office/drawing/2014/main" id="{445A9BCD-B49C-420D-9BC3-6B77B895F2EF}"/>
              </a:ext>
            </a:extLst>
          </p:cNvPr>
          <p:cNvSpPr/>
          <p:nvPr/>
        </p:nvSpPr>
        <p:spPr>
          <a:xfrm>
            <a:off x="10530385" y="5363526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7" name="Textfeld 116">
            <a:extLst>
              <a:ext uri="{FF2B5EF4-FFF2-40B4-BE49-F238E27FC236}">
                <a16:creationId xmlns:a16="http://schemas.microsoft.com/office/drawing/2014/main" id="{332512F8-983B-EE9C-141A-B383887E8C27}"/>
              </a:ext>
            </a:extLst>
          </p:cNvPr>
          <p:cNvSpPr txBox="1"/>
          <p:nvPr/>
        </p:nvSpPr>
        <p:spPr>
          <a:xfrm>
            <a:off x="10671279" y="5333730"/>
            <a:ext cx="14189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Beauty Booklet</a:t>
            </a:r>
            <a:endParaRPr lang="de-DE" sz="800" dirty="0"/>
          </a:p>
        </p:txBody>
      </p:sp>
      <p:sp>
        <p:nvSpPr>
          <p:cNvPr id="118" name="Rechteck 117">
            <a:extLst>
              <a:ext uri="{FF2B5EF4-FFF2-40B4-BE49-F238E27FC236}">
                <a16:creationId xmlns:a16="http://schemas.microsoft.com/office/drawing/2014/main" id="{ED19A5B9-49FD-E959-215E-FDE0032E3840}"/>
              </a:ext>
            </a:extLst>
          </p:cNvPr>
          <p:cNvSpPr/>
          <p:nvPr/>
        </p:nvSpPr>
        <p:spPr>
          <a:xfrm>
            <a:off x="10534588" y="5721148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9" name="Textfeld 118">
            <a:extLst>
              <a:ext uri="{FF2B5EF4-FFF2-40B4-BE49-F238E27FC236}">
                <a16:creationId xmlns:a16="http://schemas.microsoft.com/office/drawing/2014/main" id="{CCF7E99D-70AB-1A61-AD7E-78714EAF835E}"/>
              </a:ext>
            </a:extLst>
          </p:cNvPr>
          <p:cNvSpPr txBox="1"/>
          <p:nvPr/>
        </p:nvSpPr>
        <p:spPr>
          <a:xfrm>
            <a:off x="10671279" y="5683934"/>
            <a:ext cx="9412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>
                <a:latin typeface="Arial" charset="0"/>
                <a:ea typeface="Arial" charset="0"/>
                <a:cs typeface="Arial" charset="0"/>
              </a:rPr>
              <a:t>Pieper-Prospekt</a:t>
            </a:r>
            <a:endParaRPr lang="de-DE" sz="800" dirty="0"/>
          </a:p>
        </p:txBody>
      </p:sp>
      <p:sp>
        <p:nvSpPr>
          <p:cNvPr id="120" name="Textfeld 119">
            <a:extLst>
              <a:ext uri="{FF2B5EF4-FFF2-40B4-BE49-F238E27FC236}">
                <a16:creationId xmlns:a16="http://schemas.microsoft.com/office/drawing/2014/main" id="{8B5EDB2A-349D-2FB3-8A23-68A9DCF1702A}"/>
              </a:ext>
            </a:extLst>
          </p:cNvPr>
          <p:cNvSpPr txBox="1"/>
          <p:nvPr/>
        </p:nvSpPr>
        <p:spPr>
          <a:xfrm>
            <a:off x="10435069" y="5518262"/>
            <a:ext cx="12622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Print</a:t>
            </a:r>
            <a:endParaRPr lang="de-DE" sz="800" dirty="0"/>
          </a:p>
        </p:txBody>
      </p:sp>
      <p:sp>
        <p:nvSpPr>
          <p:cNvPr id="82" name="Rechteck 81">
            <a:extLst>
              <a:ext uri="{FF2B5EF4-FFF2-40B4-BE49-F238E27FC236}">
                <a16:creationId xmlns:a16="http://schemas.microsoft.com/office/drawing/2014/main" id="{DCAC6904-BCEF-9C7E-1E8E-7C32F7E9CB93}"/>
              </a:ext>
            </a:extLst>
          </p:cNvPr>
          <p:cNvSpPr/>
          <p:nvPr/>
        </p:nvSpPr>
        <p:spPr>
          <a:xfrm>
            <a:off x="10534588" y="5965407"/>
            <a:ext cx="153911" cy="150125"/>
          </a:xfrm>
          <a:prstGeom prst="rect">
            <a:avLst/>
          </a:prstGeom>
          <a:solidFill>
            <a:schemeClr val="tx1">
              <a:alpha val="20000"/>
            </a:schemeClr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 anchorCtr="0"/>
          <a:lstStyle/>
          <a:p>
            <a:pPr algn="ctr"/>
            <a:endParaRPr lang="de-DE" sz="1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CA77FF91-255F-10E1-ED45-D66C9E54AD43}"/>
              </a:ext>
            </a:extLst>
          </p:cNvPr>
          <p:cNvSpPr txBox="1"/>
          <p:nvPr/>
        </p:nvSpPr>
        <p:spPr>
          <a:xfrm>
            <a:off x="10671279" y="5928193"/>
            <a:ext cx="9412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charset="0"/>
                <a:ea typeface="Arial" charset="0"/>
                <a:cs typeface="Arial" charset="0"/>
              </a:rPr>
              <a:t>Beauty-talk</a:t>
            </a:r>
            <a:endParaRPr lang="de-DE" sz="800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F8CA4F7D-C858-ECE3-B4B7-88FF0A1DDA00}"/>
              </a:ext>
            </a:extLst>
          </p:cNvPr>
          <p:cNvSpPr txBox="1"/>
          <p:nvPr/>
        </p:nvSpPr>
        <p:spPr>
          <a:xfrm>
            <a:off x="825012" y="641168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1800" b="1" dirty="0">
                <a:solidFill>
                  <a:srgbClr val="CDC60C"/>
                </a:solidFill>
              </a:rPr>
              <a:t>BE DELICIOUS BODY MISTS</a:t>
            </a:r>
          </a:p>
          <a:p>
            <a:pPr marL="0" indent="0" algn="ctr">
              <a:buNone/>
            </a:pPr>
            <a:endParaRPr lang="de-DE" sz="1800" b="1" dirty="0">
              <a:solidFill>
                <a:srgbClr val="C00D1E"/>
              </a:solidFill>
            </a:endParaRP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0F418CAE-65BC-E605-27DF-B0202EB7C32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6418" b="1858"/>
          <a:stretch/>
        </p:blipFill>
        <p:spPr>
          <a:xfrm>
            <a:off x="1201983" y="1316624"/>
            <a:ext cx="2507816" cy="1964843"/>
          </a:xfrm>
          <a:prstGeom prst="rect">
            <a:avLst/>
          </a:prstGeom>
        </p:spPr>
      </p:pic>
      <p:sp>
        <p:nvSpPr>
          <p:cNvPr id="5" name="Inhaltsplatzhalter 1">
            <a:extLst>
              <a:ext uri="{FF2B5EF4-FFF2-40B4-BE49-F238E27FC236}">
                <a16:creationId xmlns:a16="http://schemas.microsoft.com/office/drawing/2014/main" id="{B0C60038-FCED-B708-C908-F0A498310BF1}"/>
              </a:ext>
            </a:extLst>
          </p:cNvPr>
          <p:cNvSpPr txBox="1">
            <a:spLocks/>
          </p:cNvSpPr>
          <p:nvPr/>
        </p:nvSpPr>
        <p:spPr>
          <a:xfrm>
            <a:off x="3938886" y="1906973"/>
            <a:ext cx="2899815" cy="80184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b="0" i="0" kern="1200" spc="20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 spc="20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 spc="3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 spc="3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 spc="3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b="1" dirty="0">
                <a:solidFill>
                  <a:srgbClr val="CDC60C"/>
                </a:solidFill>
                <a:latin typeface="+mn-lt"/>
                <a:ea typeface="+mn-ea"/>
                <a:cs typeface="+mn-cs"/>
              </a:rPr>
              <a:t>DKNY BODY MIST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b="1" dirty="0">
                <a:solidFill>
                  <a:srgbClr val="CDC60C"/>
                </a:solidFill>
                <a:latin typeface="+mn-lt"/>
                <a:ea typeface="+mn-ea"/>
                <a:cs typeface="+mn-cs"/>
              </a:rPr>
              <a:t>250 ML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b="1" dirty="0">
                <a:solidFill>
                  <a:srgbClr val="CDC60C"/>
                </a:solidFill>
                <a:latin typeface="+mn-lt"/>
                <a:ea typeface="+mn-ea"/>
                <a:cs typeface="+mn-cs"/>
              </a:rPr>
              <a:t>UVP 19,00 EUR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6" name="Inhaltsplatzhalter 47">
            <a:extLst>
              <a:ext uri="{FF2B5EF4-FFF2-40B4-BE49-F238E27FC236}">
                <a16:creationId xmlns:a16="http://schemas.microsoft.com/office/drawing/2014/main" id="{9935350E-D28B-A27B-5066-11185F6151BE}"/>
              </a:ext>
            </a:extLst>
          </p:cNvPr>
          <p:cNvSpPr txBox="1">
            <a:spLocks/>
          </p:cNvSpPr>
          <p:nvPr/>
        </p:nvSpPr>
        <p:spPr bwMode="gray">
          <a:xfrm>
            <a:off x="1132980" y="3961337"/>
            <a:ext cx="4963020" cy="579773"/>
          </a:xfrm>
          <a:prstGeom prst="rect">
            <a:avLst/>
          </a:prstGeom>
        </p:spPr>
        <p:txBody>
          <a:bodyPr vert="horz" lIns="0" tIns="0" rIns="0" bIns="0" numCol="3" spcCol="72000" rtlCol="0">
            <a:noAutofit/>
          </a:bodyPr>
          <a:lstStyle>
            <a:lvl1pPr marL="270000" indent="-270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>
                <a:schemeClr val="tx2"/>
              </a:buClr>
              <a:buFont typeface="Symbol" panose="05050102010706020507" pitchFamily="18" charset="2"/>
              <a:buChar char="-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7000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10000" indent="-270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80000" indent="-270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50000" indent="-270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350000" indent="-270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350000" indent="-270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600" kern="1200" cap="all" baseline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1400" b="1" dirty="0">
                <a:solidFill>
                  <a:srgbClr val="CDC60C"/>
                </a:solidFill>
              </a:rPr>
              <a:t>DKNY </a:t>
            </a:r>
            <a:br>
              <a:rPr lang="de-DE" sz="1400" b="1" dirty="0">
                <a:solidFill>
                  <a:srgbClr val="CDC60C"/>
                </a:solidFill>
              </a:rPr>
            </a:br>
            <a:r>
              <a:rPr lang="de-DE" sz="1400" b="1" dirty="0">
                <a:solidFill>
                  <a:srgbClr val="CDC60C"/>
                </a:solidFill>
              </a:rPr>
              <a:t>Be </a:t>
            </a:r>
            <a:r>
              <a:rPr lang="de-DE" sz="1400" b="1" dirty="0" err="1">
                <a:solidFill>
                  <a:srgbClr val="CDC60C"/>
                </a:solidFill>
              </a:rPr>
              <a:t>delicious</a:t>
            </a:r>
            <a:endParaRPr lang="de-DE" sz="1400" dirty="0"/>
          </a:p>
          <a:p>
            <a:pPr marL="0" indent="0">
              <a:buNone/>
            </a:pPr>
            <a:endParaRPr lang="de-DE" sz="1400" dirty="0"/>
          </a:p>
          <a:p>
            <a:pPr marL="0" indent="0">
              <a:buNone/>
            </a:pPr>
            <a:endParaRPr lang="de-DE" sz="1400" dirty="0"/>
          </a:p>
          <a:p>
            <a:pPr marL="0" indent="0">
              <a:buNone/>
            </a:pPr>
            <a:r>
              <a:rPr lang="de-DE" sz="1400" b="1" dirty="0">
                <a:solidFill>
                  <a:srgbClr val="E9697E"/>
                </a:solidFill>
              </a:rPr>
              <a:t>DKNY</a:t>
            </a:r>
            <a:br>
              <a:rPr lang="de-DE" sz="1400" b="1" dirty="0">
                <a:solidFill>
                  <a:srgbClr val="E9697E"/>
                </a:solidFill>
              </a:rPr>
            </a:br>
            <a:r>
              <a:rPr lang="de-DE" sz="1400" b="1" dirty="0">
                <a:solidFill>
                  <a:srgbClr val="E9697E"/>
                </a:solidFill>
              </a:rPr>
              <a:t>Fresh Blossom</a:t>
            </a:r>
            <a:br>
              <a:rPr lang="de-DE" sz="1400" dirty="0">
                <a:solidFill>
                  <a:srgbClr val="E9697E"/>
                </a:solidFill>
              </a:rPr>
            </a:br>
            <a:br>
              <a:rPr lang="de-DE" sz="1400" dirty="0">
                <a:latin typeface="Verdana"/>
                <a:ea typeface="Verdana"/>
              </a:rPr>
            </a:br>
            <a:r>
              <a:rPr lang="de-DE" sz="1400" dirty="0">
                <a:latin typeface="Verdana"/>
                <a:ea typeface="Verdana"/>
              </a:rPr>
              <a:t>LIMITED EDITION</a:t>
            </a:r>
            <a:endParaRPr lang="de-DE" sz="1400" dirty="0"/>
          </a:p>
          <a:p>
            <a:pPr marL="0" indent="0">
              <a:buNone/>
            </a:pPr>
            <a:endParaRPr lang="de-DE" sz="1400" dirty="0"/>
          </a:p>
          <a:p>
            <a:pPr marL="0" indent="0">
              <a:buNone/>
            </a:pPr>
            <a:r>
              <a:rPr lang="de-DE" sz="1400" b="1" dirty="0">
                <a:solidFill>
                  <a:srgbClr val="E2A94F"/>
                </a:solidFill>
              </a:rPr>
              <a:t>DKNY</a:t>
            </a:r>
            <a:br>
              <a:rPr lang="de-DE" sz="1400" b="1" dirty="0">
                <a:solidFill>
                  <a:srgbClr val="E2A94F"/>
                </a:solidFill>
              </a:rPr>
            </a:br>
            <a:r>
              <a:rPr lang="de-DE" sz="1400" b="1" dirty="0">
                <a:solidFill>
                  <a:srgbClr val="E2A94F"/>
                </a:solidFill>
              </a:rPr>
              <a:t>Golden </a:t>
            </a:r>
            <a:r>
              <a:rPr lang="de-DE" sz="1400" b="1" dirty="0" err="1">
                <a:solidFill>
                  <a:srgbClr val="E2A94F"/>
                </a:solidFill>
              </a:rPr>
              <a:t>delicious</a:t>
            </a:r>
            <a:endParaRPr lang="de-DE" sz="1400" dirty="0">
              <a:solidFill>
                <a:srgbClr val="E2A94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351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6313048"/>
      </p:ext>
    </p:extLst>
  </p:cSld>
  <p:clrMapOvr>
    <a:masterClrMapping/>
  </p:clrMapOvr>
</p:sld>
</file>

<file path=ppt/theme/theme1.xml><?xml version="1.0" encoding="utf-8"?>
<a:theme xmlns:a="http://schemas.openxmlformats.org/drawingml/2006/main" name="Tite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1100" b="1" i="0" spc="3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gend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Inhaltsfolie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Kontaktse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Abschlus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75F5DFD11DB694892F2D533678A0AFA" ma:contentTypeVersion="16" ma:contentTypeDescription="Ein neues Dokument erstellen." ma:contentTypeScope="" ma:versionID="d1e62b091d83cab55ae141c99e599844">
  <xsd:schema xmlns:xsd="http://www.w3.org/2001/XMLSchema" xmlns:xs="http://www.w3.org/2001/XMLSchema" xmlns:p="http://schemas.microsoft.com/office/2006/metadata/properties" xmlns:ns3="a1d74300-e235-4791-817d-fb70f7c0f5f7" xmlns:ns4="0264f87e-d5f7-4aeb-88cd-e14e9842e372" targetNamespace="http://schemas.microsoft.com/office/2006/metadata/properties" ma:root="true" ma:fieldsID="3e4c4dfd98bff722501ed45e5b0a1148" ns3:_="" ns4:_="">
    <xsd:import namespace="a1d74300-e235-4791-817d-fb70f7c0f5f7"/>
    <xsd:import namespace="0264f87e-d5f7-4aeb-88cd-e14e9842e37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LengthInSeconds" minOccurs="0"/>
                <xsd:element ref="ns4:MediaServiceSearchProperties" minOccurs="0"/>
                <xsd:element ref="ns4:_activity" minOccurs="0"/>
                <xsd:element ref="ns4:MediaServiceObjectDetectorVersion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d74300-e235-4791-817d-fb70f7c0f5f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Freigabehinweis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64f87e-d5f7-4aeb-88cd-e14e9842e3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264f87e-d5f7-4aeb-88cd-e14e9842e372" xsi:nil="true"/>
  </documentManagement>
</p:properties>
</file>

<file path=customXml/itemProps1.xml><?xml version="1.0" encoding="utf-8"?>
<ds:datastoreItem xmlns:ds="http://schemas.openxmlformats.org/officeDocument/2006/customXml" ds:itemID="{9BDF8E3A-5AFF-49D6-BA71-032E0396CA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d74300-e235-4791-817d-fb70f7c0f5f7"/>
    <ds:schemaRef ds:uri="0264f87e-d5f7-4aeb-88cd-e14e9842e3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BD4E6A9-A9BD-48F9-A5BB-0D37C60063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10FF2E5-B19A-45EF-9814-F323AA2B16E8}">
  <ds:schemaRefs>
    <ds:schemaRef ds:uri="http://purl.org/dc/terms/"/>
    <ds:schemaRef ds:uri="http://schemas.microsoft.com/office/2006/documentManagement/types"/>
    <ds:schemaRef ds:uri="http://purl.org/dc/dcmitype/"/>
    <ds:schemaRef ds:uri="0264f87e-d5f7-4aeb-88cd-e14e9842e372"/>
    <ds:schemaRef ds:uri="a1d74300-e235-4791-817d-fb70f7c0f5f7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357</Words>
  <Application>Microsoft Office PowerPoint</Application>
  <PresentationFormat>Breitbild</PresentationFormat>
  <Paragraphs>129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5</vt:i4>
      </vt:variant>
      <vt:variant>
        <vt:lpstr>Folientitel</vt:lpstr>
      </vt:variant>
      <vt:variant>
        <vt:i4>4</vt:i4>
      </vt:variant>
    </vt:vector>
  </HeadingPairs>
  <TitlesOfParts>
    <vt:vector size="16" baseType="lpstr">
      <vt:lpstr>Arial</vt:lpstr>
      <vt:lpstr>Calibri</vt:lpstr>
      <vt:lpstr>Courier New</vt:lpstr>
      <vt:lpstr>Georgia</vt:lpstr>
      <vt:lpstr>Tahoma</vt:lpstr>
      <vt:lpstr>Times New Roman</vt:lpstr>
      <vt:lpstr>Verdana</vt:lpstr>
      <vt:lpstr>Titel</vt:lpstr>
      <vt:lpstr>Agenda</vt:lpstr>
      <vt:lpstr>2_Inhaltsfolien</vt:lpstr>
      <vt:lpstr>Kontaktseite</vt:lpstr>
      <vt:lpstr>Abschluss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Anja Bierhenke</dc:creator>
  <cp:lastModifiedBy>Jennifer Pieler</cp:lastModifiedBy>
  <cp:revision>666</cp:revision>
  <cp:lastPrinted>2021-10-12T08:01:43Z</cp:lastPrinted>
  <dcterms:created xsi:type="dcterms:W3CDTF">2019-01-03T07:40:27Z</dcterms:created>
  <dcterms:modified xsi:type="dcterms:W3CDTF">2024-02-06T08:57:56Z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0x010100875F5DFD11DB694892F2D533678A0AFA</vt:lpwstr>
  </property>
</Properties>
</file>