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  <p:sldMasterId id="2147483764" r:id="rId5"/>
    <p:sldMasterId id="2147483770" r:id="rId6"/>
    <p:sldMasterId id="2147483786" r:id="rId7"/>
    <p:sldMasterId id="2147483788" r:id="rId8"/>
  </p:sldMasterIdLst>
  <p:notesMasterIdLst>
    <p:notesMasterId r:id="rId13"/>
  </p:notesMasterIdLst>
  <p:handoutMasterIdLst>
    <p:handoutMasterId r:id="rId14"/>
  </p:handoutMasterIdLst>
  <p:sldIdLst>
    <p:sldId id="3065" r:id="rId9"/>
    <p:sldId id="3090" r:id="rId10"/>
    <p:sldId id="3092" r:id="rId11"/>
    <p:sldId id="3081" r:id="rId1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9B2B36B-A6C5-4A44-B377-BF12A1B94D2D}">
          <p14:sldIdLst>
            <p14:sldId id="3065"/>
            <p14:sldId id="3090"/>
            <p14:sldId id="3092"/>
            <p14:sldId id="30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er Pieper" initials="O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9FAB"/>
    <a:srgbClr val="D0275B"/>
    <a:srgbClr val="3B444F"/>
    <a:srgbClr val="AA988B"/>
    <a:srgbClr val="CACED6"/>
    <a:srgbClr val="D12A6C"/>
    <a:srgbClr val="68727F"/>
    <a:srgbClr val="061019"/>
    <a:srgbClr val="000000"/>
    <a:srgbClr val="D91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40" autoAdjust="0"/>
    <p:restoredTop sz="94826" autoAdjust="0"/>
  </p:normalViewPr>
  <p:slideViewPr>
    <p:cSldViewPr snapToGrid="0">
      <p:cViewPr varScale="1">
        <p:scale>
          <a:sx n="59" d="100"/>
          <a:sy n="59" d="100"/>
        </p:scale>
        <p:origin x="1316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21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2564"/>
    </p:cViewPr>
  </p:sorterViewPr>
  <p:notesViewPr>
    <p:cSldViewPr snapToGrid="0">
      <p:cViewPr varScale="1">
        <p:scale>
          <a:sx n="103" d="100"/>
          <a:sy n="103" d="100"/>
        </p:scale>
        <p:origin x="350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40DE28C-B2F3-4AD4-9AB1-298CFB6D17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FAF3E2-9288-4B22-B34D-7DCF0A65261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80921-3201-4578-BEE8-2EF8C3BF6DD1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83B1F35-5AE0-42C2-8465-11048A28EB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CADE29-3D01-48A2-A44C-778BD079BE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84F8A-C1B3-4B2F-9D17-5068C2417D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831860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6AB8-BD05-4A63-80D3-BFC9F1A0CA9C}" type="datetimeFigureOut">
              <a:rPr lang="de-DE" smtClean="0"/>
              <a:pPr/>
              <a:t>06.02.2024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25527-8736-4FEE-BC5C-DBEA686E243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97371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40ACFA09-AB5E-63DD-C46B-62A802CEF6C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71069" y="4291252"/>
            <a:ext cx="5249863" cy="815975"/>
          </a:xfrm>
          <a:prstGeom prst="rect">
            <a:avLst/>
          </a:prstGeom>
        </p:spPr>
        <p:txBody>
          <a:bodyPr/>
          <a:lstStyle>
            <a:lvl1pPr algn="ctr">
              <a:defRPr sz="1100" b="1" spc="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UNTERNEHMENSPRÄSENTATION 2023</a:t>
            </a:r>
          </a:p>
        </p:txBody>
      </p:sp>
      <p:sp>
        <p:nvSpPr>
          <p:cNvPr id="2" name="Inhaltsplatzhalter 11">
            <a:extLst>
              <a:ext uri="{FF2B5EF4-FFF2-40B4-BE49-F238E27FC236}">
                <a16:creationId xmlns:a16="http://schemas.microsoft.com/office/drawing/2014/main" id="{E1B03DC2-102E-6E6A-5F23-0F7128AEBA9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0" y="6572250"/>
            <a:ext cx="1878013" cy="28575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19.10.2023</a:t>
            </a:r>
          </a:p>
        </p:txBody>
      </p:sp>
    </p:spTree>
    <p:extLst>
      <p:ext uri="{BB962C8B-B14F-4D97-AF65-F5344CB8AC3E}">
        <p14:creationId xmlns:p14="http://schemas.microsoft.com/office/powerpoint/2010/main" val="234793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6614348-B8D9-F747-B14D-510EA52557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33331" y="1405496"/>
            <a:ext cx="2987675" cy="500380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 sz="13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01	Punkt</a:t>
            </a:r>
          </a:p>
          <a:p>
            <a:pPr lvl="0"/>
            <a:r>
              <a:rPr lang="de-DE" dirty="0"/>
              <a:t>02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03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04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05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06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07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08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09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10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11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12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13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14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15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16	Punkt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468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-NUR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9ADF2D2-F386-3DEF-42C1-DAA408D4E5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FD5326B-D9F3-09A5-95F5-C2950CFC31E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9771" y="530352"/>
            <a:ext cx="10722557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ÜBERSCHRIFT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E871E7B2-EF10-B161-EC23-706A045B42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9772" y="890778"/>
            <a:ext cx="10722556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9A6A22E3-C091-F904-549C-19FC7CAC2AE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9771" y="1579857"/>
            <a:ext cx="10722558" cy="4664413"/>
          </a:xfrm>
          <a:prstGeom prst="rect">
            <a:avLst/>
          </a:prstGeom>
        </p:spPr>
        <p:txBody>
          <a:bodyPr lIns="0"/>
          <a:lstStyle>
            <a:lvl1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500" b="0" kern="10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0150" indent="-28575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7600" indent="0">
              <a:lnSpc>
                <a:spcPct val="100000"/>
              </a:lnSpc>
              <a:buSzPct val="80000"/>
              <a:buFont typeface="Courier New" panose="02070309020205020404" pitchFamily="49" charset="0"/>
              <a:buNone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e-DE" dirty="0"/>
              <a:t>Fließtext</a:t>
            </a:r>
          </a:p>
          <a:p>
            <a:pPr lvl="1"/>
            <a:r>
              <a:rPr lang="de-DE" dirty="0"/>
              <a:t>Unterpunkt 1</a:t>
            </a:r>
          </a:p>
          <a:p>
            <a:pPr lvl="2"/>
            <a:r>
              <a:rPr lang="de-DE" dirty="0"/>
              <a:t>Unterpunkt 2</a:t>
            </a:r>
          </a:p>
          <a:p>
            <a:pPr lvl="3"/>
            <a:r>
              <a:rPr lang="de-DE" dirty="0"/>
              <a:t>Unterpunkt 3</a:t>
            </a:r>
          </a:p>
          <a:p>
            <a:pPr lvl="4"/>
            <a:r>
              <a:rPr lang="de-DE" dirty="0"/>
              <a:t>Unterpunkt 4</a:t>
            </a:r>
          </a:p>
        </p:txBody>
      </p:sp>
    </p:spTree>
    <p:extLst>
      <p:ext uri="{BB962C8B-B14F-4D97-AF65-F5344CB8AC3E}">
        <p14:creationId xmlns:p14="http://schemas.microsoft.com/office/powerpoint/2010/main" val="85805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haltsseite-TEXT-UND-BILDER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9ADF2D2-F386-3DEF-42C1-DAA408D4E5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FD5326B-D9F3-09A5-95F5-C2950CFC31E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9771" y="530352"/>
            <a:ext cx="10581097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ÜBERSCHRIFT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E871E7B2-EF10-B161-EC23-706A045B42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9772" y="890778"/>
            <a:ext cx="10581096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9A6A22E3-C091-F904-549C-19FC7CAC2AE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9772" y="1579858"/>
            <a:ext cx="6366694" cy="4652778"/>
          </a:xfrm>
          <a:prstGeom prst="rect">
            <a:avLst/>
          </a:prstGeom>
        </p:spPr>
        <p:txBody>
          <a:bodyPr lIns="0"/>
          <a:lstStyle>
            <a:lvl1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500" b="0" kern="10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0150" indent="-28575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7600" indent="0">
              <a:lnSpc>
                <a:spcPct val="100000"/>
              </a:lnSpc>
              <a:buSzPct val="80000"/>
              <a:buFont typeface="Courier New" panose="02070309020205020404" pitchFamily="49" charset="0"/>
              <a:buNone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e-DE" dirty="0"/>
              <a:t>Fließtext</a:t>
            </a:r>
          </a:p>
          <a:p>
            <a:pPr lvl="1"/>
            <a:r>
              <a:rPr lang="de-DE" dirty="0"/>
              <a:t>Unterpunkt 1</a:t>
            </a:r>
          </a:p>
          <a:p>
            <a:pPr lvl="2"/>
            <a:r>
              <a:rPr lang="de-DE" dirty="0"/>
              <a:t>Unterpunkt 2</a:t>
            </a:r>
          </a:p>
          <a:p>
            <a:pPr lvl="3"/>
            <a:r>
              <a:rPr lang="de-DE" dirty="0"/>
              <a:t>Unterpunkt 3</a:t>
            </a:r>
          </a:p>
          <a:p>
            <a:pPr lvl="4"/>
            <a:r>
              <a:rPr lang="de-DE" dirty="0"/>
              <a:t>Unterpunkt 4</a:t>
            </a:r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F228962-DA14-A919-E88D-F953288958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14897" y="1579857"/>
            <a:ext cx="4035972" cy="2235311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892ABB66-D221-D05A-C1BA-6AABB79E6D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14897" y="3997324"/>
            <a:ext cx="4035972" cy="223531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37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150CF56-7132-1043-514D-4D53AE9495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37974" y="1797050"/>
            <a:ext cx="2306638" cy="23066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Bildplatzhalter 4">
            <a:extLst>
              <a:ext uri="{FF2B5EF4-FFF2-40B4-BE49-F238E27FC236}">
                <a16:creationId xmlns:a16="http://schemas.microsoft.com/office/drawing/2014/main" id="{0A1A1A19-B9A0-2270-23AA-E3A59DF1DAE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42681" y="1807682"/>
            <a:ext cx="2306638" cy="23066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Bildplatzhalter 4">
            <a:extLst>
              <a:ext uri="{FF2B5EF4-FFF2-40B4-BE49-F238E27FC236}">
                <a16:creationId xmlns:a16="http://schemas.microsoft.com/office/drawing/2014/main" id="{D189DE0C-4206-5206-F05A-2137EA060EF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047388" y="1818315"/>
            <a:ext cx="2306638" cy="23066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07C2F10-2BC8-9F0B-EE83-02344E65D5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56353" y="4327044"/>
            <a:ext cx="2669880" cy="87227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400"/>
              </a:spcBef>
              <a:buNone/>
              <a:defRPr sz="9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Herr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mustermann</a:t>
            </a:r>
            <a:endParaRPr lang="de-DE" dirty="0"/>
          </a:p>
          <a:p>
            <a:pPr lvl="0"/>
            <a:r>
              <a:rPr lang="de-DE" dirty="0"/>
              <a:t>Tel.: 123456789</a:t>
            </a:r>
          </a:p>
          <a:p>
            <a:pPr lvl="0"/>
            <a:r>
              <a:rPr lang="de-DE" dirty="0" err="1"/>
              <a:t>e-mail</a:t>
            </a:r>
            <a:r>
              <a:rPr lang="de-DE" dirty="0"/>
              <a:t>: </a:t>
            </a:r>
            <a:r>
              <a:rPr lang="de-DE" dirty="0" err="1"/>
              <a:t>xyz.xyz@pieper.de</a:t>
            </a:r>
            <a:endParaRPr lang="de-DE" dirty="0"/>
          </a:p>
        </p:txBody>
      </p:sp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D397E912-3438-4EF4-6001-2C28FBD7A1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61060" y="4327044"/>
            <a:ext cx="2669880" cy="87227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400"/>
              </a:spcBef>
              <a:buNone/>
              <a:defRPr sz="9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Herr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mustermann</a:t>
            </a:r>
            <a:endParaRPr lang="de-DE" dirty="0"/>
          </a:p>
          <a:p>
            <a:pPr lvl="0"/>
            <a:r>
              <a:rPr lang="de-DE" dirty="0"/>
              <a:t>Tel.: 123456789</a:t>
            </a:r>
          </a:p>
          <a:p>
            <a:pPr lvl="0"/>
            <a:r>
              <a:rPr lang="de-DE" dirty="0" err="1"/>
              <a:t>e-mail</a:t>
            </a:r>
            <a:r>
              <a:rPr lang="de-DE" dirty="0"/>
              <a:t>: </a:t>
            </a:r>
            <a:r>
              <a:rPr lang="de-DE" dirty="0" err="1"/>
              <a:t>xyz.xyz@pieper.de</a:t>
            </a:r>
            <a:endParaRPr lang="de-DE" dirty="0"/>
          </a:p>
        </p:txBody>
      </p:sp>
      <p:sp>
        <p:nvSpPr>
          <p:cNvPr id="11" name="Textplatzhalter 8">
            <a:extLst>
              <a:ext uri="{FF2B5EF4-FFF2-40B4-BE49-F238E27FC236}">
                <a16:creationId xmlns:a16="http://schemas.microsoft.com/office/drawing/2014/main" id="{7F01C974-8D3D-9F94-2532-089C248CED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65767" y="4327043"/>
            <a:ext cx="2669880" cy="87227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400"/>
              </a:spcBef>
              <a:buNone/>
              <a:defRPr sz="9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Herr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mustermann</a:t>
            </a:r>
            <a:endParaRPr lang="de-DE" dirty="0"/>
          </a:p>
          <a:p>
            <a:pPr lvl="0"/>
            <a:r>
              <a:rPr lang="de-DE" dirty="0"/>
              <a:t>Tel.: 123456789</a:t>
            </a:r>
          </a:p>
          <a:p>
            <a:pPr lvl="0"/>
            <a:r>
              <a:rPr lang="de-DE" dirty="0" err="1"/>
              <a:t>e-mail</a:t>
            </a:r>
            <a:r>
              <a:rPr lang="de-DE" dirty="0"/>
              <a:t>: </a:t>
            </a:r>
            <a:r>
              <a:rPr lang="de-DE" dirty="0" err="1"/>
              <a:t>xyz.xyz@pieper.de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499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053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E4DC3E25-9F71-CCA1-8237-52786D4DC8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4" t="24261" r="34552" b="2426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pic>
        <p:nvPicPr>
          <p:cNvPr id="2" name="Grafik 1" descr="Ein Bild, das Schrift, Text, Grafiken, Schwarz enthält.&#10;&#10;Automatisch generierte Beschreibung">
            <a:extLst>
              <a:ext uri="{FF2B5EF4-FFF2-40B4-BE49-F238E27FC236}">
                <a16:creationId xmlns:a16="http://schemas.microsoft.com/office/drawing/2014/main" id="{1AD54D9D-1B09-D0F1-369D-2B2E43F379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06" y="2779013"/>
            <a:ext cx="4035884" cy="125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17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050" b="1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050" b="0" i="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74495B38-1E8B-47FE-ECBC-C4A85EEAE4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1" t="41885" r="37234" b="1765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F274FEEA-F1B7-3C8E-835C-BC5B87DCCFA3}"/>
              </a:ext>
            </a:extLst>
          </p:cNvPr>
          <p:cNvSpPr txBox="1"/>
          <p:nvPr userDrawn="1"/>
        </p:nvSpPr>
        <p:spPr>
          <a:xfrm rot="16200000">
            <a:off x="8029601" y="2459499"/>
            <a:ext cx="68580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</a:p>
        </p:txBody>
      </p:sp>
      <p:pic>
        <p:nvPicPr>
          <p:cNvPr id="4" name="Grafik 3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FA8151CF-BF31-93FA-E09E-2862010C1E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2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l" defTabSz="914400" rtl="0" eaLnBrk="1" latinLnBrk="0" hangingPunct="1">
        <a:lnSpc>
          <a:spcPct val="200000"/>
        </a:lnSpc>
        <a:spcBef>
          <a:spcPct val="0"/>
        </a:spcBef>
        <a:buNone/>
        <a:defRPr sz="1600" b="1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None/>
        <a:defRPr sz="1600" b="1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F4F2910F-6E71-3A12-012A-5D2FE9E9BA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5385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Seite </a:t>
            </a:r>
            <a:fld id="{28B2DC75-0B5D-9644-9A00-6C9501BDDF16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" name="Grafik 1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5369DC49-ADA2-75AF-DEBB-5912472E5D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87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9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900" kern="1200">
          <a:solidFill>
            <a:schemeClr val="tx1"/>
          </a:solidFill>
          <a:latin typeface="Georgia" panose="02040502050405020303" pitchFamily="18" charset="0"/>
          <a:ea typeface="Toppan Bunkyu Midashi Mincho Extrabold" panose="020209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 spc="200" baseline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 spc="200" baseline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FDB263EA-ED61-DA9C-AE75-88809ACDD9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1" t="41885" r="37234" b="1765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B5BC26B-F2CD-596C-F75C-E90ADD386E1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27650" y="6096738"/>
            <a:ext cx="1536700" cy="469900"/>
          </a:xfrm>
          <a:prstGeom prst="rect">
            <a:avLst/>
          </a:prstGeom>
        </p:spPr>
      </p:pic>
      <p:pic>
        <p:nvPicPr>
          <p:cNvPr id="2" name="Grafik 1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8CF9B3D3-04F0-C760-F6DE-FE88B328BCE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FDB263EA-ED61-DA9C-AE75-88809ACDD9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1" t="41885" r="37234" b="1765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B5BC26B-F2CD-596C-F75C-E90ADD386E1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27649" y="6096738"/>
            <a:ext cx="1536700" cy="469900"/>
          </a:xfrm>
          <a:prstGeom prst="rect">
            <a:avLst/>
          </a:prstGeom>
        </p:spPr>
      </p:pic>
      <p:sp>
        <p:nvSpPr>
          <p:cNvPr id="2" name="Textplatzhalter 8">
            <a:extLst>
              <a:ext uri="{FF2B5EF4-FFF2-40B4-BE49-F238E27FC236}">
                <a16:creationId xmlns:a16="http://schemas.microsoft.com/office/drawing/2014/main" id="{FDF3110B-C97A-3DD8-DA43-F597626A3BFD}"/>
              </a:ext>
            </a:extLst>
          </p:cNvPr>
          <p:cNvSpPr txBox="1">
            <a:spLocks/>
          </p:cNvSpPr>
          <p:nvPr userDrawn="1"/>
        </p:nvSpPr>
        <p:spPr>
          <a:xfrm>
            <a:off x="2713684" y="2500793"/>
            <a:ext cx="6764633" cy="109515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900" b="1" kern="1200" cap="all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00" b="1" i="0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Vielen Dank für</a:t>
            </a:r>
            <a:br>
              <a:rPr lang="de-DE" sz="4200" b="1" i="0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4200" b="1" i="0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Ihre Aufmerksamkeit!</a:t>
            </a:r>
          </a:p>
        </p:txBody>
      </p:sp>
      <p:pic>
        <p:nvPicPr>
          <p:cNvPr id="3" name="Grafik 2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D6D6EED4-7B94-CB08-745B-4E217E78D3B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68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945A5C2-BDA4-4DDB-B371-1CD1D2AF75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ABFRAGE NEUHEITEN KEY FACTS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AE09A1-78F1-FDC0-1914-36717348CCE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6572250"/>
            <a:ext cx="3115340" cy="285750"/>
          </a:xfrm>
        </p:spPr>
        <p:txBody>
          <a:bodyPr/>
          <a:lstStyle/>
          <a:p>
            <a:r>
              <a:rPr lang="de-DE" dirty="0" err="1"/>
              <a:t>Category</a:t>
            </a:r>
            <a:r>
              <a:rPr lang="de-DE" dirty="0"/>
              <a:t> Management – 2024</a:t>
            </a:r>
          </a:p>
        </p:txBody>
      </p:sp>
    </p:spTree>
    <p:extLst>
      <p:ext uri="{BB962C8B-B14F-4D97-AF65-F5344CB8AC3E}">
        <p14:creationId xmlns:p14="http://schemas.microsoft.com/office/powerpoint/2010/main" val="393494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hteck 98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43292" y="51280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00" name="Textfeld 99"/>
          <p:cNvSpPr txBox="1"/>
          <p:nvPr/>
        </p:nvSpPr>
        <p:spPr>
          <a:xfrm>
            <a:off x="7389735" y="5095373"/>
            <a:ext cx="1383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Schaufensterdekorationen</a:t>
            </a:r>
            <a:endParaRPr lang="de-DE" sz="800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61314" y="4930649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POS</a:t>
            </a:r>
            <a:endParaRPr lang="de-DE" sz="800" dirty="0"/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50758" y="537188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3" name="Textfeld 102"/>
          <p:cNvSpPr txBox="1"/>
          <p:nvPr/>
        </p:nvSpPr>
        <p:spPr>
          <a:xfrm>
            <a:off x="7389735" y="5333388"/>
            <a:ext cx="1550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Indoor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Tools</a:t>
            </a:r>
            <a:br>
              <a:rPr lang="de-DE" sz="800" dirty="0">
                <a:latin typeface="Arial" charset="0"/>
                <a:ea typeface="Arial" charset="0"/>
                <a:cs typeface="Arial" charset="0"/>
              </a:rPr>
            </a:br>
            <a:r>
              <a:rPr lang="de-DE" sz="800" dirty="0">
                <a:latin typeface="Arial" charset="0"/>
                <a:ea typeface="Arial" charset="0"/>
                <a:cs typeface="Arial" charset="0"/>
              </a:rPr>
              <a:t>(Zweitplatzierung, T-Gondel, POS-Säule, power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table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u.ä.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)</a:t>
            </a:r>
            <a:endParaRPr lang="de-DE" sz="800" dirty="0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7139" y="5090179"/>
            <a:ext cx="991942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B5D0654-65DE-3D4C-B665-22C60F3501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94E1BB8-09AB-46EB-DBCF-7CB2E886B4B4}"/>
              </a:ext>
            </a:extLst>
          </p:cNvPr>
          <p:cNvSpPr/>
          <p:nvPr/>
        </p:nvSpPr>
        <p:spPr>
          <a:xfrm>
            <a:off x="969775" y="633640"/>
            <a:ext cx="5938222" cy="2947633"/>
          </a:xfrm>
          <a:prstGeom prst="rect">
            <a:avLst/>
          </a:prstGeom>
          <a:noFill/>
          <a:ln w="19050">
            <a:solidFill>
              <a:srgbClr val="000000">
                <a:alpha val="2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sz="10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138563" y="633639"/>
            <a:ext cx="4412306" cy="764062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Launchpriorisierung</a:t>
            </a:r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im Kalenderjahr 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31536" y="102286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9210383" y="99020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1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5044" y="102348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0143891" y="99082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2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936075" y="102286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1014922" y="99020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3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69775" y="3679154"/>
            <a:ext cx="5938222" cy="1335553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Key Benefits der Neuheit und/oder Duftnoten:</a:t>
            </a:r>
          </a:p>
          <a:p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ZITRISCH – AROMATISCH – LEDRIG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KOPFNOTE</a:t>
            </a:r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: INGWER </a:t>
            </a:r>
            <a:r>
              <a:rPr lang="de-DE" sz="10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HERZNOTE</a:t>
            </a:r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: VETIVER </a:t>
            </a:r>
            <a:r>
              <a:rPr lang="de-DE" sz="10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BASISNOTE</a:t>
            </a:r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: SANDELHOLZ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100% VEGANE INHALTSSTOFFE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98% NACHHALTIG GEWONNENE INHALTSSTOFFE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RED LEATHER </a:t>
            </a: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– EIN DUFT DER ENERGIE UND LEIDENSCHAFT VERKÖRPERT; FÜR SELBSTBEWUSSTE MÄNNDER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049079" y="5128790"/>
            <a:ext cx="11990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Letzter Bestelltermin</a:t>
            </a:r>
            <a:endParaRPr lang="de-DE" sz="800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5067" y="5868545"/>
            <a:ext cx="994013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01.04.2024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7139" y="5480954"/>
            <a:ext cx="991942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KW 12 / 13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2049080" y="5519565"/>
            <a:ext cx="7964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Liefertermin</a:t>
            </a:r>
            <a:endParaRPr lang="de-DE" sz="800" dirty="0"/>
          </a:p>
        </p:txBody>
      </p:sp>
      <p:sp>
        <p:nvSpPr>
          <p:cNvPr id="30" name="Textfeld 29"/>
          <p:cNvSpPr txBox="1"/>
          <p:nvPr/>
        </p:nvSpPr>
        <p:spPr>
          <a:xfrm>
            <a:off x="2049078" y="5908748"/>
            <a:ext cx="12741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OCD (on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counter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date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)</a:t>
            </a:r>
            <a:endParaRPr lang="de-DE" sz="800" dirty="0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5227093" y="5090179"/>
            <a:ext cx="1596788" cy="6866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t" anchorCtr="0"/>
          <a:lstStyle/>
          <a:p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...</a:t>
            </a:r>
            <a:b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...</a:t>
            </a:r>
            <a:b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</a:br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958382" y="5129928"/>
            <a:ext cx="12687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>
                <a:latin typeface="Arial" charset="0"/>
                <a:ea typeface="Arial" charset="0"/>
                <a:cs typeface="Arial" charset="0"/>
              </a:rPr>
              <a:t>GWP / Luxustestmuster</a:t>
            </a:r>
            <a:endParaRPr lang="de-DE" sz="800" dirty="0"/>
          </a:p>
        </p:txBody>
      </p:sp>
      <p:sp>
        <p:nvSpPr>
          <p:cNvPr id="33" name="Textfeld 32"/>
          <p:cNvSpPr txBox="1"/>
          <p:nvPr/>
        </p:nvSpPr>
        <p:spPr>
          <a:xfrm>
            <a:off x="3958382" y="5908748"/>
            <a:ext cx="12687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>
                <a:latin typeface="Arial" charset="0"/>
                <a:ea typeface="Arial" charset="0"/>
                <a:cs typeface="Arial" charset="0"/>
              </a:rPr>
              <a:t>Tester</a:t>
            </a:r>
            <a:endParaRPr lang="de-DE" sz="800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5230234" y="59414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5309081" y="5908748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Ja</a:t>
            </a:r>
            <a:endParaRPr lang="de-DE" sz="800" dirty="0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5765239" y="59414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844086" y="5908748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Nein</a:t>
            </a:r>
            <a:endParaRPr lang="de-DE" sz="800" dirty="0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138563" y="1511609"/>
            <a:ext cx="4412306" cy="4721025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Marketing / Kommunikation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69775" y="5002656"/>
            <a:ext cx="5938222" cy="1235618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29896" y="1947941"/>
            <a:ext cx="1852266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TBC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9082161" y="1926552"/>
            <a:ext cx="2377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Kommunikationszeitraum / Media</a:t>
            </a:r>
            <a:br>
              <a:rPr lang="de-DE" sz="800" dirty="0">
                <a:latin typeface="Arial" charset="0"/>
                <a:ea typeface="Arial" charset="0"/>
                <a:cs typeface="Arial" charset="0"/>
              </a:rPr>
            </a:br>
            <a:r>
              <a:rPr lang="de-DE" sz="800" dirty="0">
                <a:latin typeface="Arial" charset="0"/>
                <a:ea typeface="Arial" charset="0"/>
                <a:cs typeface="Arial" charset="0"/>
              </a:rPr>
              <a:t>Details: Was? Wann? Wo?: Mediapläne anbei</a:t>
            </a:r>
            <a:endParaRPr lang="de-DE" sz="800" dirty="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234055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9316074" y="2307893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TV</a:t>
            </a:r>
            <a:endParaRPr lang="de-DE" sz="800" dirty="0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73484" y="256370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9319928" y="2531047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ADTV</a:t>
            </a:r>
            <a:endParaRPr lang="de-DE" sz="800" dirty="0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28136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9316074" y="2780973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Print</a:t>
            </a:r>
            <a:endParaRPr lang="de-DE" sz="800" dirty="0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77097" y="306836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9323541" y="3035705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Funk</a:t>
            </a:r>
            <a:endParaRPr lang="de-DE" sz="800" dirty="0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73484" y="3326001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9319927" y="3293341"/>
            <a:ext cx="7809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OOH</a:t>
            </a:r>
            <a:endParaRPr lang="de-DE" sz="8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3057" y="233812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10209500" y="2299046"/>
            <a:ext cx="7809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Digital</a:t>
            </a:r>
            <a:endParaRPr lang="de-DE" sz="800" dirty="0"/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7454" y="256370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10216966" y="2530080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Social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Media</a:t>
            </a:r>
            <a:endParaRPr lang="de-DE" sz="800" dirty="0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58882" y="28136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10209500" y="2789286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Influencer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/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Spokesperson</a:t>
            </a:r>
            <a:endParaRPr lang="de-DE" sz="800" dirty="0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3055" y="306836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10209500" y="3035705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Andere</a:t>
            </a:r>
            <a:endParaRPr lang="de-DE" sz="800" dirty="0"/>
          </a:p>
        </p:txBody>
      </p:sp>
      <p:sp>
        <p:nvSpPr>
          <p:cNvPr id="62" name="Textfeld 61"/>
          <p:cNvSpPr txBox="1"/>
          <p:nvPr/>
        </p:nvSpPr>
        <p:spPr>
          <a:xfrm>
            <a:off x="7137747" y="1739338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Markenkommunikation</a:t>
            </a:r>
            <a:endParaRPr lang="de-DE" sz="800" b="1" dirty="0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40529" y="3714670"/>
            <a:ext cx="1852266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xx.xx</a:t>
            </a: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.- </a:t>
            </a:r>
            <a:r>
              <a:rPr lang="de-DE" sz="10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xx.xx.xxxx</a:t>
            </a:r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9092795" y="3750242"/>
            <a:ext cx="23778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BA-Promotion</a:t>
            </a:r>
            <a:endParaRPr lang="de-DE" sz="800" dirty="0"/>
          </a:p>
        </p:txBody>
      </p:sp>
      <p:sp>
        <p:nvSpPr>
          <p:cNvPr id="65" name="Textfeld 64"/>
          <p:cNvSpPr txBox="1"/>
          <p:nvPr/>
        </p:nvSpPr>
        <p:spPr>
          <a:xfrm>
            <a:off x="7148380" y="3506067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YBPN</a:t>
            </a:r>
            <a:endParaRPr lang="de-DE" sz="800" b="1" dirty="0"/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407319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9316073" y="4040537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Mediapromotion </a:t>
            </a:r>
            <a:r>
              <a:rPr lang="de-DE" sz="800">
                <a:latin typeface="Arial" charset="0"/>
                <a:ea typeface="Arial" charset="0"/>
                <a:cs typeface="Arial" charset="0"/>
              </a:rPr>
              <a:t>ohne Mailing</a:t>
            </a:r>
            <a:endParaRPr lang="de-DE" sz="800" dirty="0"/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4295270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9316073" y="4262610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BA-Promotion mit Mailing</a:t>
            </a:r>
            <a:endParaRPr lang="de-DE" sz="800" dirty="0"/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454163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9316073" y="4508978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BA Premium Mailing</a:t>
            </a:r>
            <a:endParaRPr lang="de-DE" sz="800" dirty="0"/>
          </a:p>
        </p:txBody>
      </p:sp>
      <p:sp>
        <p:nvSpPr>
          <p:cNvPr id="74" name="Textfeld 73"/>
          <p:cNvSpPr txBox="1"/>
          <p:nvPr/>
        </p:nvSpPr>
        <p:spPr>
          <a:xfrm>
            <a:off x="7158426" y="4727478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Pieper Marketing Mix</a:t>
            </a:r>
            <a:endParaRPr lang="de-DE" sz="800" b="1" dirty="0"/>
          </a:p>
        </p:txBody>
      </p:sp>
      <p:sp>
        <p:nvSpPr>
          <p:cNvPr id="104" name="Textfeld 103"/>
          <p:cNvSpPr txBox="1"/>
          <p:nvPr/>
        </p:nvSpPr>
        <p:spPr>
          <a:xfrm>
            <a:off x="9065949" y="4930649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Digital</a:t>
            </a:r>
            <a:endParaRPr lang="de-DE" sz="800" dirty="0"/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1266" y="5131569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6" name="Textfeld 105"/>
          <p:cNvSpPr txBox="1"/>
          <p:nvPr/>
        </p:nvSpPr>
        <p:spPr>
          <a:xfrm>
            <a:off x="9307709" y="5092489"/>
            <a:ext cx="9356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Promotionfläche</a:t>
            </a:r>
            <a:endParaRPr lang="de-DE" sz="800" dirty="0"/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50741" y="5364289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8" name="Textfeld 107"/>
          <p:cNvSpPr txBox="1"/>
          <p:nvPr/>
        </p:nvSpPr>
        <p:spPr>
          <a:xfrm>
            <a:off x="9315175" y="5323523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Andere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onsite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Tools</a:t>
            </a:r>
            <a:endParaRPr lang="de-DE" sz="800" dirty="0"/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57091" y="560707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0" name="Textfeld 109"/>
          <p:cNvSpPr txBox="1"/>
          <p:nvPr/>
        </p:nvSpPr>
        <p:spPr>
          <a:xfrm>
            <a:off x="9307709" y="5582729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Newsletter</a:t>
            </a:r>
            <a:endParaRPr lang="de-DE" sz="800" dirty="0"/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1264" y="58618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9307709" y="5829148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Social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Media</a:t>
            </a:r>
            <a:endParaRPr lang="de-DE" sz="800" dirty="0"/>
          </a:p>
        </p:txBody>
      </p:sp>
      <p:sp>
        <p:nvSpPr>
          <p:cNvPr id="113" name="Textfeld 112"/>
          <p:cNvSpPr txBox="1"/>
          <p:nvPr/>
        </p:nvSpPr>
        <p:spPr>
          <a:xfrm>
            <a:off x="10435069" y="4925620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CRM</a:t>
            </a:r>
            <a:endParaRPr lang="de-DE" sz="800" dirty="0"/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0386" y="5126540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5" name="Textfeld 114"/>
          <p:cNvSpPr txBox="1"/>
          <p:nvPr/>
        </p:nvSpPr>
        <p:spPr>
          <a:xfrm>
            <a:off x="10676829" y="5087460"/>
            <a:ext cx="9356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Mailing</a:t>
            </a:r>
            <a:endParaRPr lang="de-DE" sz="800" dirty="0"/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0385" y="536352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7" name="Textfeld 116"/>
          <p:cNvSpPr txBox="1"/>
          <p:nvPr/>
        </p:nvSpPr>
        <p:spPr>
          <a:xfrm>
            <a:off x="10671279" y="5333730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Beauty Booklet</a:t>
            </a:r>
            <a:endParaRPr lang="de-DE" sz="800" dirty="0"/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4588" y="572114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9" name="Textfeld 118"/>
          <p:cNvSpPr txBox="1"/>
          <p:nvPr/>
        </p:nvSpPr>
        <p:spPr>
          <a:xfrm>
            <a:off x="10671279" y="5683934"/>
            <a:ext cx="941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Pieper-Prospekt</a:t>
            </a:r>
            <a:endParaRPr lang="de-DE" sz="800" dirty="0"/>
          </a:p>
        </p:txBody>
      </p:sp>
      <p:sp>
        <p:nvSpPr>
          <p:cNvPr id="120" name="Textfeld 119"/>
          <p:cNvSpPr txBox="1"/>
          <p:nvPr/>
        </p:nvSpPr>
        <p:spPr>
          <a:xfrm>
            <a:off x="10435069" y="5518262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Print</a:t>
            </a:r>
            <a:endParaRPr lang="de-DE" sz="800" dirty="0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4588" y="596540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10671279" y="5928193"/>
            <a:ext cx="941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Beauty-talk</a:t>
            </a:r>
            <a:endParaRPr lang="de-DE" sz="800" dirty="0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AD32E336-E2EF-FA78-9683-DE3CEC7F2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42420" y="950598"/>
            <a:ext cx="11049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BABBDB1F-0CA7-1203-1193-AF3315A3C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95731" y="1257266"/>
            <a:ext cx="9048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elle 7">
            <a:extLst>
              <a:ext uri="{FF2B5EF4-FFF2-40B4-BE49-F238E27FC236}">
                <a16:creationId xmlns:a16="http://schemas.microsoft.com/office/drawing/2014/main" id="{509486C8-37C8-2914-FA6C-2BC0A9C83A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195869"/>
              </p:ext>
            </p:extLst>
          </p:nvPr>
        </p:nvGraphicFramePr>
        <p:xfrm>
          <a:off x="4153022" y="1706007"/>
          <a:ext cx="2211194" cy="14143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4407">
                  <a:extLst>
                    <a:ext uri="{9D8B030D-6E8A-4147-A177-3AD203B41FA5}">
                      <a16:colId xmlns:a16="http://schemas.microsoft.com/office/drawing/2014/main" val="3686520103"/>
                    </a:ext>
                  </a:extLst>
                </a:gridCol>
                <a:gridCol w="1616787">
                  <a:extLst>
                    <a:ext uri="{9D8B030D-6E8A-4147-A177-3AD203B41FA5}">
                      <a16:colId xmlns:a16="http://schemas.microsoft.com/office/drawing/2014/main" val="305546091"/>
                    </a:ext>
                  </a:extLst>
                </a:gridCol>
              </a:tblGrid>
              <a:tr h="386314">
                <a:tc>
                  <a:txBody>
                    <a:bodyPr/>
                    <a:lstStyle/>
                    <a:p>
                      <a:r>
                        <a:rPr lang="de-DE" sz="1000" b="1" dirty="0" err="1">
                          <a:solidFill>
                            <a:schemeClr val="tx1"/>
                          </a:solidFill>
                          <a:latin typeface="+mn-lt"/>
                          <a:ea typeface="Verdana"/>
                        </a:rPr>
                        <a:t>EdT</a:t>
                      </a:r>
                      <a:r>
                        <a:rPr lang="de-DE" sz="1000" b="1" dirty="0">
                          <a:solidFill>
                            <a:schemeClr val="tx1"/>
                          </a:solidFill>
                          <a:latin typeface="+mn-lt"/>
                          <a:ea typeface="Verdana"/>
                        </a:rPr>
                        <a:t> 50ml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+mn-lt"/>
                          <a:ea typeface="Verdana"/>
                        </a:rPr>
                        <a:t>69,00 EUR </a:t>
                      </a:r>
                      <a:endParaRPr lang="de-DE" sz="1000" baseline="30000" dirty="0">
                        <a:solidFill>
                          <a:schemeClr val="tx1"/>
                        </a:solidFill>
                        <a:latin typeface="+mn-lt"/>
                        <a:ea typeface="Verdan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70992283"/>
                  </a:ext>
                </a:extLst>
              </a:tr>
              <a:tr h="467317">
                <a:tc>
                  <a:txBody>
                    <a:bodyPr/>
                    <a:lstStyle/>
                    <a:p>
                      <a:r>
                        <a:rPr lang="de-DE" sz="1000" b="1" dirty="0" err="1">
                          <a:solidFill>
                            <a:schemeClr val="tx1"/>
                          </a:solidFill>
                          <a:latin typeface="+mn-lt"/>
                          <a:ea typeface="Verdana"/>
                        </a:rPr>
                        <a:t>EdT</a:t>
                      </a:r>
                      <a:r>
                        <a:rPr lang="de-DE" sz="1000" b="1" dirty="0">
                          <a:solidFill>
                            <a:schemeClr val="tx1"/>
                          </a:solidFill>
                          <a:latin typeface="+mn-lt"/>
                          <a:ea typeface="Verdana"/>
                        </a:rPr>
                        <a:t> 100ml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+mn-lt"/>
                          <a:ea typeface="Verdana"/>
                        </a:rPr>
                        <a:t>98,00 EUR </a:t>
                      </a:r>
                      <a:endParaRPr lang="de-DE" sz="1000" baseline="30000" dirty="0">
                        <a:solidFill>
                          <a:schemeClr val="tx1"/>
                        </a:solidFill>
                        <a:latin typeface="+mn-lt"/>
                        <a:ea typeface="Verdan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5431177"/>
                  </a:ext>
                </a:extLst>
              </a:tr>
              <a:tr h="186927">
                <a:tc>
                  <a:txBody>
                    <a:bodyPr/>
                    <a:lstStyle/>
                    <a:p>
                      <a:endParaRPr lang="de-DE" sz="700" b="1">
                        <a:solidFill>
                          <a:schemeClr val="tx1"/>
                        </a:solidFill>
                        <a:latin typeface="+mn-lt"/>
                        <a:ea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  <a:latin typeface="+mn-lt"/>
                        <a:ea typeface="Verdan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5663733"/>
                  </a:ext>
                </a:extLst>
              </a:tr>
              <a:tr h="373804"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  <a:latin typeface="+mn-lt"/>
                          <a:ea typeface="Verdana"/>
                        </a:rPr>
                        <a:t>On Counter Date: 01. April 2024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r>
                        <a:rPr lang="en-US" sz="800">
                          <a:solidFill>
                            <a:schemeClr val="tx1"/>
                          </a:solidFill>
                          <a:latin typeface="+mn-lt"/>
                          <a:ea typeface="Verdana"/>
                        </a:rPr>
                        <a:t>On Counter Date: 01. April 2023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33498"/>
                  </a:ext>
                </a:extLst>
              </a:tr>
            </a:tbl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C9731456-592B-1F4E-9C0F-AC5C6367CCA2}"/>
              </a:ext>
            </a:extLst>
          </p:cNvPr>
          <p:cNvSpPr txBox="1"/>
          <p:nvPr/>
        </p:nvSpPr>
        <p:spPr>
          <a:xfrm>
            <a:off x="825012" y="6411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de-DE" sz="1800" b="1" dirty="0"/>
              <a:t>Ferragamo </a:t>
            </a:r>
            <a:r>
              <a:rPr lang="de-DE" sz="1800" b="1" dirty="0" err="1">
                <a:solidFill>
                  <a:srgbClr val="C00D1E"/>
                </a:solidFill>
              </a:rPr>
              <a:t>Red</a:t>
            </a:r>
            <a:r>
              <a:rPr lang="de-DE" sz="1800" b="1" dirty="0">
                <a:solidFill>
                  <a:srgbClr val="C00D1E"/>
                </a:solidFill>
              </a:rPr>
              <a:t> </a:t>
            </a:r>
            <a:r>
              <a:rPr lang="de-DE" sz="1800" b="1" dirty="0" err="1"/>
              <a:t>Leather</a:t>
            </a:r>
            <a:endParaRPr lang="de-DE" sz="1800" b="1" dirty="0">
              <a:solidFill>
                <a:srgbClr val="C00D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149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A2CB9-6B0D-CE80-FB84-A3595CE1C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hteck 98">
            <a:extLst>
              <a:ext uri="{FF2B5EF4-FFF2-40B4-BE49-F238E27FC236}">
                <a16:creationId xmlns:a16="http://schemas.microsoft.com/office/drawing/2014/main" id="{C05D8B23-B3BE-4F31-3193-FC211FC51DF7}"/>
              </a:ext>
            </a:extLst>
          </p:cNvPr>
          <p:cNvSpPr/>
          <p:nvPr/>
        </p:nvSpPr>
        <p:spPr>
          <a:xfrm>
            <a:off x="7243292" y="51280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8769E237-C2A8-E1E7-7FC1-6F8FF0E1DA11}"/>
              </a:ext>
            </a:extLst>
          </p:cNvPr>
          <p:cNvSpPr txBox="1"/>
          <p:nvPr/>
        </p:nvSpPr>
        <p:spPr>
          <a:xfrm>
            <a:off x="7389735" y="5095373"/>
            <a:ext cx="1383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Schaufensterdekorationen</a:t>
            </a:r>
            <a:endParaRPr lang="de-DE" sz="800" dirty="0"/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BBB33220-6132-97A3-4F6E-49ADFD8A6F06}"/>
              </a:ext>
            </a:extLst>
          </p:cNvPr>
          <p:cNvSpPr txBox="1"/>
          <p:nvPr/>
        </p:nvSpPr>
        <p:spPr>
          <a:xfrm>
            <a:off x="7161314" y="4930649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POS</a:t>
            </a:r>
            <a:endParaRPr lang="de-DE" sz="800" dirty="0"/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69A61FF5-BF6D-FB90-D40E-F341EC7D2218}"/>
              </a:ext>
            </a:extLst>
          </p:cNvPr>
          <p:cNvSpPr/>
          <p:nvPr/>
        </p:nvSpPr>
        <p:spPr>
          <a:xfrm>
            <a:off x="7250758" y="537188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6D00EF05-2650-B1AD-9918-B391EEB044DA}"/>
              </a:ext>
            </a:extLst>
          </p:cNvPr>
          <p:cNvSpPr txBox="1"/>
          <p:nvPr/>
        </p:nvSpPr>
        <p:spPr>
          <a:xfrm>
            <a:off x="7389735" y="5333388"/>
            <a:ext cx="1550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Indoor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Tools</a:t>
            </a:r>
            <a:br>
              <a:rPr lang="de-DE" sz="800" dirty="0">
                <a:latin typeface="Arial" charset="0"/>
                <a:ea typeface="Arial" charset="0"/>
                <a:cs typeface="Arial" charset="0"/>
              </a:rPr>
            </a:br>
            <a:r>
              <a:rPr lang="de-DE" sz="800" dirty="0">
                <a:latin typeface="Arial" charset="0"/>
                <a:ea typeface="Arial" charset="0"/>
                <a:cs typeface="Arial" charset="0"/>
              </a:rPr>
              <a:t>(Zweitplatzierung, T-Gondel, POS-Säule, power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table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u.ä.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)</a:t>
            </a:r>
            <a:endParaRPr lang="de-DE" sz="800" dirty="0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E5FE319F-E6AA-7729-5D1E-077EB508FA81}"/>
              </a:ext>
            </a:extLst>
          </p:cNvPr>
          <p:cNvSpPr/>
          <p:nvPr/>
        </p:nvSpPr>
        <p:spPr>
          <a:xfrm>
            <a:off x="1057139" y="5090179"/>
            <a:ext cx="991942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73818E7-6D3B-03E3-17AC-648D85BE27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14746D9-5AF2-A254-B81D-24B9E6C9CA46}"/>
              </a:ext>
            </a:extLst>
          </p:cNvPr>
          <p:cNvSpPr/>
          <p:nvPr/>
        </p:nvSpPr>
        <p:spPr>
          <a:xfrm>
            <a:off x="969775" y="633640"/>
            <a:ext cx="5938222" cy="2947633"/>
          </a:xfrm>
          <a:prstGeom prst="rect">
            <a:avLst/>
          </a:prstGeom>
          <a:noFill/>
          <a:ln w="19050">
            <a:solidFill>
              <a:srgbClr val="000000">
                <a:alpha val="2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sz="10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D8F1D92-0799-663E-0506-2D1B48C9B9B8}"/>
              </a:ext>
            </a:extLst>
          </p:cNvPr>
          <p:cNvSpPr/>
          <p:nvPr/>
        </p:nvSpPr>
        <p:spPr>
          <a:xfrm>
            <a:off x="7138563" y="633639"/>
            <a:ext cx="4412306" cy="764062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Launchpriorisierung</a:t>
            </a:r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im Kalenderjahr 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CD3B688-7277-3C14-08D8-EA74AAA878A5}"/>
              </a:ext>
            </a:extLst>
          </p:cNvPr>
          <p:cNvSpPr/>
          <p:nvPr/>
        </p:nvSpPr>
        <p:spPr>
          <a:xfrm>
            <a:off x="9131536" y="102286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3906008-4925-328D-8A12-AE2E7B811642}"/>
              </a:ext>
            </a:extLst>
          </p:cNvPr>
          <p:cNvSpPr txBox="1"/>
          <p:nvPr/>
        </p:nvSpPr>
        <p:spPr>
          <a:xfrm>
            <a:off x="9210383" y="99020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1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23294F31-087B-75F3-6DC0-6F3EF77E7ED2}"/>
              </a:ext>
            </a:extLst>
          </p:cNvPr>
          <p:cNvSpPr/>
          <p:nvPr/>
        </p:nvSpPr>
        <p:spPr>
          <a:xfrm>
            <a:off x="10065044" y="102348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DD03B0E1-624E-ADFE-301F-D22641794995}"/>
              </a:ext>
            </a:extLst>
          </p:cNvPr>
          <p:cNvSpPr txBox="1"/>
          <p:nvPr/>
        </p:nvSpPr>
        <p:spPr>
          <a:xfrm>
            <a:off x="10143891" y="99082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2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84141A5-F942-5677-1F43-58EB995C8714}"/>
              </a:ext>
            </a:extLst>
          </p:cNvPr>
          <p:cNvSpPr/>
          <p:nvPr/>
        </p:nvSpPr>
        <p:spPr>
          <a:xfrm>
            <a:off x="10936075" y="102286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0A23D5C-3E5F-D905-227E-3CCC1971B0CC}"/>
              </a:ext>
            </a:extLst>
          </p:cNvPr>
          <p:cNvSpPr txBox="1"/>
          <p:nvPr/>
        </p:nvSpPr>
        <p:spPr>
          <a:xfrm>
            <a:off x="11014922" y="99020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3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05849775-8905-D95D-F929-E16DA601B43F}"/>
              </a:ext>
            </a:extLst>
          </p:cNvPr>
          <p:cNvSpPr/>
          <p:nvPr/>
        </p:nvSpPr>
        <p:spPr>
          <a:xfrm>
            <a:off x="969775" y="3679154"/>
            <a:ext cx="5938222" cy="1335553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Key Benefits der Neuheit und/oder Duftnoten:</a:t>
            </a:r>
          </a:p>
          <a:p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FD81EFA-C6DA-3BFF-61BC-FB719DAE77BB}"/>
              </a:ext>
            </a:extLst>
          </p:cNvPr>
          <p:cNvSpPr txBox="1"/>
          <p:nvPr/>
        </p:nvSpPr>
        <p:spPr>
          <a:xfrm>
            <a:off x="2049079" y="5128790"/>
            <a:ext cx="11990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Letzter Bestelltermin</a:t>
            </a:r>
            <a:endParaRPr lang="de-DE" sz="800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608686BB-65D1-661A-2E81-D7ABCB001EE9}"/>
              </a:ext>
            </a:extLst>
          </p:cNvPr>
          <p:cNvSpPr/>
          <p:nvPr/>
        </p:nvSpPr>
        <p:spPr>
          <a:xfrm>
            <a:off x="1055067" y="5868545"/>
            <a:ext cx="994013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01.03.2024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3E1D06C4-125F-243F-6FE3-13A57BAC5A72}"/>
              </a:ext>
            </a:extLst>
          </p:cNvPr>
          <p:cNvSpPr/>
          <p:nvPr/>
        </p:nvSpPr>
        <p:spPr>
          <a:xfrm>
            <a:off x="1057139" y="5480954"/>
            <a:ext cx="991942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KW 8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6650D9E6-E0AB-8150-963E-655B6024662B}"/>
              </a:ext>
            </a:extLst>
          </p:cNvPr>
          <p:cNvSpPr txBox="1"/>
          <p:nvPr/>
        </p:nvSpPr>
        <p:spPr>
          <a:xfrm>
            <a:off x="2049080" y="5519565"/>
            <a:ext cx="7964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Liefertermin</a:t>
            </a:r>
            <a:endParaRPr lang="de-DE" sz="800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7D0FE068-ADC6-8283-93B8-11F5B31B7B0B}"/>
              </a:ext>
            </a:extLst>
          </p:cNvPr>
          <p:cNvSpPr txBox="1"/>
          <p:nvPr/>
        </p:nvSpPr>
        <p:spPr>
          <a:xfrm>
            <a:off x="2049078" y="5908748"/>
            <a:ext cx="12741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OCD (on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counter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date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)</a:t>
            </a:r>
            <a:endParaRPr lang="de-DE" sz="800" dirty="0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758E5496-D938-9F12-42DF-5600B9DED360}"/>
              </a:ext>
            </a:extLst>
          </p:cNvPr>
          <p:cNvSpPr/>
          <p:nvPr/>
        </p:nvSpPr>
        <p:spPr>
          <a:xfrm>
            <a:off x="5227093" y="5090179"/>
            <a:ext cx="1596788" cy="6866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t" anchorCtr="0"/>
          <a:lstStyle/>
          <a:p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...</a:t>
            </a:r>
            <a:b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...</a:t>
            </a:r>
            <a:b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</a:br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5462230D-EE3C-D8F5-6B79-D83B8140F87B}"/>
              </a:ext>
            </a:extLst>
          </p:cNvPr>
          <p:cNvSpPr txBox="1"/>
          <p:nvPr/>
        </p:nvSpPr>
        <p:spPr>
          <a:xfrm>
            <a:off x="3958382" y="5129928"/>
            <a:ext cx="12687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>
                <a:latin typeface="Arial" charset="0"/>
                <a:ea typeface="Arial" charset="0"/>
                <a:cs typeface="Arial" charset="0"/>
              </a:rPr>
              <a:t>GWP / Luxustestmuster</a:t>
            </a:r>
            <a:endParaRPr lang="de-DE" sz="800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E61C0FF8-5C3B-5819-7DE6-8289943013C9}"/>
              </a:ext>
            </a:extLst>
          </p:cNvPr>
          <p:cNvSpPr txBox="1"/>
          <p:nvPr/>
        </p:nvSpPr>
        <p:spPr>
          <a:xfrm>
            <a:off x="3958382" y="5908748"/>
            <a:ext cx="12687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>
                <a:latin typeface="Arial" charset="0"/>
                <a:ea typeface="Arial" charset="0"/>
                <a:cs typeface="Arial" charset="0"/>
              </a:rPr>
              <a:t>Tester</a:t>
            </a:r>
            <a:endParaRPr lang="de-DE" sz="800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154ED760-5598-7FC1-4E91-59D1CAC4AB8A}"/>
              </a:ext>
            </a:extLst>
          </p:cNvPr>
          <p:cNvSpPr/>
          <p:nvPr/>
        </p:nvSpPr>
        <p:spPr>
          <a:xfrm>
            <a:off x="5230234" y="59414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55A67A4-7B7E-D418-8A23-A09D1C2A5AFA}"/>
              </a:ext>
            </a:extLst>
          </p:cNvPr>
          <p:cNvSpPr txBox="1"/>
          <p:nvPr/>
        </p:nvSpPr>
        <p:spPr>
          <a:xfrm>
            <a:off x="5309081" y="5908748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Ja</a:t>
            </a:r>
            <a:endParaRPr lang="de-DE" sz="800" dirty="0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A7B94685-CB50-E19A-9BFD-4FBC7C9C52FE}"/>
              </a:ext>
            </a:extLst>
          </p:cNvPr>
          <p:cNvSpPr/>
          <p:nvPr/>
        </p:nvSpPr>
        <p:spPr>
          <a:xfrm>
            <a:off x="5765239" y="59414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3F249A92-DD97-8EE5-179B-F7F473C84C96}"/>
              </a:ext>
            </a:extLst>
          </p:cNvPr>
          <p:cNvSpPr txBox="1"/>
          <p:nvPr/>
        </p:nvSpPr>
        <p:spPr>
          <a:xfrm>
            <a:off x="5844086" y="5908748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Nein</a:t>
            </a:r>
            <a:endParaRPr lang="de-DE" sz="800" dirty="0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F8AFBC7-EBF5-94B8-35F6-5691E39664D3}"/>
              </a:ext>
            </a:extLst>
          </p:cNvPr>
          <p:cNvSpPr/>
          <p:nvPr/>
        </p:nvSpPr>
        <p:spPr>
          <a:xfrm>
            <a:off x="7138563" y="1511609"/>
            <a:ext cx="4412306" cy="4721025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Marketing / Kommunikation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FA3F39BB-7B27-7B6E-126A-5E6C5E5DD6B1}"/>
              </a:ext>
            </a:extLst>
          </p:cNvPr>
          <p:cNvSpPr/>
          <p:nvPr/>
        </p:nvSpPr>
        <p:spPr>
          <a:xfrm>
            <a:off x="969775" y="5002656"/>
            <a:ext cx="5938222" cy="1235618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0B780623-A2D9-1478-48F6-3C7F804697DE}"/>
              </a:ext>
            </a:extLst>
          </p:cNvPr>
          <p:cNvSpPr/>
          <p:nvPr/>
        </p:nvSpPr>
        <p:spPr>
          <a:xfrm>
            <a:off x="7229896" y="1947941"/>
            <a:ext cx="1852266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31D97989-7FF9-3AFF-2A3C-0CCCA3E9197C}"/>
              </a:ext>
            </a:extLst>
          </p:cNvPr>
          <p:cNvSpPr txBox="1"/>
          <p:nvPr/>
        </p:nvSpPr>
        <p:spPr>
          <a:xfrm>
            <a:off x="9082161" y="1926552"/>
            <a:ext cx="2377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Kommunikationszeitraum / Media</a:t>
            </a:r>
            <a:br>
              <a:rPr lang="de-DE" sz="800" dirty="0">
                <a:latin typeface="Arial" charset="0"/>
                <a:ea typeface="Arial" charset="0"/>
                <a:cs typeface="Arial" charset="0"/>
              </a:rPr>
            </a:br>
            <a:r>
              <a:rPr lang="de-DE" sz="800" dirty="0">
                <a:latin typeface="Arial" charset="0"/>
                <a:ea typeface="Arial" charset="0"/>
                <a:cs typeface="Arial" charset="0"/>
              </a:rPr>
              <a:t>Details: Was? Wann? Wo?: Mediapläne anbei</a:t>
            </a:r>
            <a:endParaRPr lang="de-DE" sz="800" dirty="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A8782D1B-0875-4559-5374-A1B88F4A2462}"/>
              </a:ext>
            </a:extLst>
          </p:cNvPr>
          <p:cNvSpPr/>
          <p:nvPr/>
        </p:nvSpPr>
        <p:spPr>
          <a:xfrm>
            <a:off x="9169630" y="234055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21D65EBA-AA77-5FFA-145E-B645DA9B9872}"/>
              </a:ext>
            </a:extLst>
          </p:cNvPr>
          <p:cNvSpPr txBox="1"/>
          <p:nvPr/>
        </p:nvSpPr>
        <p:spPr>
          <a:xfrm>
            <a:off x="9316074" y="2307893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TV</a:t>
            </a:r>
            <a:endParaRPr lang="de-DE" sz="800" dirty="0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F1268CDE-25F3-46D7-C73A-0C6AFAFA945D}"/>
              </a:ext>
            </a:extLst>
          </p:cNvPr>
          <p:cNvSpPr/>
          <p:nvPr/>
        </p:nvSpPr>
        <p:spPr>
          <a:xfrm>
            <a:off x="9173484" y="256370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7A958F1-9334-B086-9573-4AE297D87B31}"/>
              </a:ext>
            </a:extLst>
          </p:cNvPr>
          <p:cNvSpPr txBox="1"/>
          <p:nvPr/>
        </p:nvSpPr>
        <p:spPr>
          <a:xfrm>
            <a:off x="9319928" y="2531047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ADTV</a:t>
            </a:r>
            <a:endParaRPr lang="de-DE" sz="800" dirty="0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D79795FF-78AE-5C50-543C-00418208AD7E}"/>
              </a:ext>
            </a:extLst>
          </p:cNvPr>
          <p:cNvSpPr/>
          <p:nvPr/>
        </p:nvSpPr>
        <p:spPr>
          <a:xfrm>
            <a:off x="9169630" y="28136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B0FFC0BF-5616-8D15-6A0B-025CDE981D2F}"/>
              </a:ext>
            </a:extLst>
          </p:cNvPr>
          <p:cNvSpPr txBox="1"/>
          <p:nvPr/>
        </p:nvSpPr>
        <p:spPr>
          <a:xfrm>
            <a:off x="9316074" y="2780973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Print</a:t>
            </a:r>
            <a:endParaRPr lang="de-DE" sz="800" dirty="0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188D2A18-3217-135A-0035-894E41988CA8}"/>
              </a:ext>
            </a:extLst>
          </p:cNvPr>
          <p:cNvSpPr/>
          <p:nvPr/>
        </p:nvSpPr>
        <p:spPr>
          <a:xfrm>
            <a:off x="9177097" y="306836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36F1850F-6832-358D-BAA4-1E8661AA2D3B}"/>
              </a:ext>
            </a:extLst>
          </p:cNvPr>
          <p:cNvSpPr txBox="1"/>
          <p:nvPr/>
        </p:nvSpPr>
        <p:spPr>
          <a:xfrm>
            <a:off x="9323541" y="3035705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Funk</a:t>
            </a:r>
            <a:endParaRPr lang="de-DE" sz="800" dirty="0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0F822D59-8A1C-F77E-5BEF-70B1BD526589}"/>
              </a:ext>
            </a:extLst>
          </p:cNvPr>
          <p:cNvSpPr/>
          <p:nvPr/>
        </p:nvSpPr>
        <p:spPr>
          <a:xfrm>
            <a:off x="9173484" y="3326001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D1012934-E5A9-1369-F64D-B59AFF500146}"/>
              </a:ext>
            </a:extLst>
          </p:cNvPr>
          <p:cNvSpPr txBox="1"/>
          <p:nvPr/>
        </p:nvSpPr>
        <p:spPr>
          <a:xfrm>
            <a:off x="9319927" y="3293341"/>
            <a:ext cx="7809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OOH</a:t>
            </a:r>
            <a:endParaRPr lang="de-DE" sz="8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83A94260-4FB4-EC08-D200-8EA7A117945C}"/>
              </a:ext>
            </a:extLst>
          </p:cNvPr>
          <p:cNvSpPr/>
          <p:nvPr/>
        </p:nvSpPr>
        <p:spPr>
          <a:xfrm>
            <a:off x="10063057" y="233812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593793B5-0E1B-CA17-8E8F-FF2DA3B9E223}"/>
              </a:ext>
            </a:extLst>
          </p:cNvPr>
          <p:cNvSpPr txBox="1"/>
          <p:nvPr/>
        </p:nvSpPr>
        <p:spPr>
          <a:xfrm>
            <a:off x="10209500" y="2299046"/>
            <a:ext cx="7809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Digital</a:t>
            </a:r>
            <a:endParaRPr lang="de-DE" sz="800" dirty="0"/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8E7B81A4-420F-3B12-258E-A6523FC9395C}"/>
              </a:ext>
            </a:extLst>
          </p:cNvPr>
          <p:cNvSpPr/>
          <p:nvPr/>
        </p:nvSpPr>
        <p:spPr>
          <a:xfrm>
            <a:off x="10067454" y="256370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D7473346-2B2E-ABB1-8B01-172A3BB274D3}"/>
              </a:ext>
            </a:extLst>
          </p:cNvPr>
          <p:cNvSpPr txBox="1"/>
          <p:nvPr/>
        </p:nvSpPr>
        <p:spPr>
          <a:xfrm>
            <a:off x="10216966" y="2530080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Social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Media</a:t>
            </a:r>
            <a:endParaRPr lang="de-DE" sz="800" dirty="0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F5A830CF-1535-91F7-ACF9-6BC135299B98}"/>
              </a:ext>
            </a:extLst>
          </p:cNvPr>
          <p:cNvSpPr/>
          <p:nvPr/>
        </p:nvSpPr>
        <p:spPr>
          <a:xfrm>
            <a:off x="10058882" y="28136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653CE1D9-6FAF-761F-9364-3DE85B00C893}"/>
              </a:ext>
            </a:extLst>
          </p:cNvPr>
          <p:cNvSpPr txBox="1"/>
          <p:nvPr/>
        </p:nvSpPr>
        <p:spPr>
          <a:xfrm>
            <a:off x="10209500" y="2789286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Influencer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/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Spokesperson</a:t>
            </a:r>
            <a:endParaRPr lang="de-DE" sz="800" dirty="0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10D5AF56-8388-AEC4-68E9-894E0E48D9C1}"/>
              </a:ext>
            </a:extLst>
          </p:cNvPr>
          <p:cNvSpPr/>
          <p:nvPr/>
        </p:nvSpPr>
        <p:spPr>
          <a:xfrm>
            <a:off x="10063055" y="306836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2CEBF4A6-B679-9EF7-B717-D3F7232A05BD}"/>
              </a:ext>
            </a:extLst>
          </p:cNvPr>
          <p:cNvSpPr txBox="1"/>
          <p:nvPr/>
        </p:nvSpPr>
        <p:spPr>
          <a:xfrm>
            <a:off x="10209500" y="3035705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Andere</a:t>
            </a:r>
            <a:endParaRPr lang="de-DE" sz="800" dirty="0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BBEDD4CE-8F39-DC38-7770-9070303D3BB7}"/>
              </a:ext>
            </a:extLst>
          </p:cNvPr>
          <p:cNvSpPr txBox="1"/>
          <p:nvPr/>
        </p:nvSpPr>
        <p:spPr>
          <a:xfrm>
            <a:off x="7137747" y="1739338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Markenkommunikation</a:t>
            </a:r>
            <a:endParaRPr lang="de-DE" sz="800" b="1" dirty="0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D1B21F96-DC97-AC37-81C0-C717862EE830}"/>
              </a:ext>
            </a:extLst>
          </p:cNvPr>
          <p:cNvSpPr/>
          <p:nvPr/>
        </p:nvSpPr>
        <p:spPr>
          <a:xfrm>
            <a:off x="7240529" y="3714670"/>
            <a:ext cx="1852266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xx.xx</a:t>
            </a: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.- </a:t>
            </a:r>
            <a:r>
              <a:rPr lang="de-DE" sz="10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xx.xx.xxxx</a:t>
            </a:r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EDF53CB0-DDF0-3477-5F0D-C791C428A9DE}"/>
              </a:ext>
            </a:extLst>
          </p:cNvPr>
          <p:cNvSpPr txBox="1"/>
          <p:nvPr/>
        </p:nvSpPr>
        <p:spPr>
          <a:xfrm>
            <a:off x="9092795" y="3750242"/>
            <a:ext cx="23778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BA-Promotion</a:t>
            </a:r>
            <a:endParaRPr lang="de-DE" sz="800" dirty="0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06BFD81C-DB9E-6A9A-3BBF-67DDF23A3AF0}"/>
              </a:ext>
            </a:extLst>
          </p:cNvPr>
          <p:cNvSpPr txBox="1"/>
          <p:nvPr/>
        </p:nvSpPr>
        <p:spPr>
          <a:xfrm>
            <a:off x="7148380" y="3506067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YBPN</a:t>
            </a:r>
            <a:endParaRPr lang="de-DE" sz="800" b="1" dirty="0"/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CF714DFC-56D7-7C5E-98D2-AD0FCEAFD05B}"/>
              </a:ext>
            </a:extLst>
          </p:cNvPr>
          <p:cNvSpPr/>
          <p:nvPr/>
        </p:nvSpPr>
        <p:spPr>
          <a:xfrm>
            <a:off x="9169630" y="407319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64EDCCBE-EE7C-B811-55B3-F2E16C7F95CF}"/>
              </a:ext>
            </a:extLst>
          </p:cNvPr>
          <p:cNvSpPr txBox="1"/>
          <p:nvPr/>
        </p:nvSpPr>
        <p:spPr>
          <a:xfrm>
            <a:off x="9316073" y="4040537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Mediapromotion </a:t>
            </a:r>
            <a:r>
              <a:rPr lang="de-DE" sz="800">
                <a:latin typeface="Arial" charset="0"/>
                <a:ea typeface="Arial" charset="0"/>
                <a:cs typeface="Arial" charset="0"/>
              </a:rPr>
              <a:t>ohne Mailing</a:t>
            </a:r>
            <a:endParaRPr lang="de-DE" sz="800" dirty="0"/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FE8D0D76-60AB-CA0B-0E2A-223C853187BF}"/>
              </a:ext>
            </a:extLst>
          </p:cNvPr>
          <p:cNvSpPr/>
          <p:nvPr/>
        </p:nvSpPr>
        <p:spPr>
          <a:xfrm>
            <a:off x="9169630" y="4295270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57AA7FC7-96BA-8C0A-16EA-FD5C36BF58A0}"/>
              </a:ext>
            </a:extLst>
          </p:cNvPr>
          <p:cNvSpPr txBox="1"/>
          <p:nvPr/>
        </p:nvSpPr>
        <p:spPr>
          <a:xfrm>
            <a:off x="9316073" y="4262610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BA-Promotion mit Mailing</a:t>
            </a:r>
            <a:endParaRPr lang="de-DE" sz="800" dirty="0"/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6487F5BB-BBAA-CAC9-8A48-0AEA4BCCDDEC}"/>
              </a:ext>
            </a:extLst>
          </p:cNvPr>
          <p:cNvSpPr/>
          <p:nvPr/>
        </p:nvSpPr>
        <p:spPr>
          <a:xfrm>
            <a:off x="9169630" y="454163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1EA46ED5-A804-B06A-23B2-24FBC0E3F98A}"/>
              </a:ext>
            </a:extLst>
          </p:cNvPr>
          <p:cNvSpPr txBox="1"/>
          <p:nvPr/>
        </p:nvSpPr>
        <p:spPr>
          <a:xfrm>
            <a:off x="9316073" y="4508978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BA Premium Mailing</a:t>
            </a:r>
            <a:endParaRPr lang="de-DE" sz="800" dirty="0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CAD034FA-04EF-16F3-B2D6-4F0B492D4F53}"/>
              </a:ext>
            </a:extLst>
          </p:cNvPr>
          <p:cNvSpPr txBox="1"/>
          <p:nvPr/>
        </p:nvSpPr>
        <p:spPr>
          <a:xfrm>
            <a:off x="7158426" y="4727478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Pieper Marketing Mix</a:t>
            </a:r>
            <a:endParaRPr lang="de-DE" sz="800" b="1" dirty="0"/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B709186A-A352-B326-D6F2-50DE14AFB8A0}"/>
              </a:ext>
            </a:extLst>
          </p:cNvPr>
          <p:cNvSpPr txBox="1"/>
          <p:nvPr/>
        </p:nvSpPr>
        <p:spPr>
          <a:xfrm>
            <a:off x="9065949" y="4930649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Digital</a:t>
            </a:r>
            <a:endParaRPr lang="de-DE" sz="800" dirty="0"/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22F38146-31CF-95F7-13B2-378F78E1882E}"/>
              </a:ext>
            </a:extLst>
          </p:cNvPr>
          <p:cNvSpPr/>
          <p:nvPr/>
        </p:nvSpPr>
        <p:spPr>
          <a:xfrm>
            <a:off x="9161266" y="5131569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2B52D9EA-29A4-9E74-EA69-D4E88F47913B}"/>
              </a:ext>
            </a:extLst>
          </p:cNvPr>
          <p:cNvSpPr txBox="1"/>
          <p:nvPr/>
        </p:nvSpPr>
        <p:spPr>
          <a:xfrm>
            <a:off x="9307709" y="5092489"/>
            <a:ext cx="9356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Promotionfläche</a:t>
            </a:r>
            <a:endParaRPr lang="de-DE" sz="800" dirty="0"/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75E6CD18-42E4-0E32-92B2-9DCC29CC47D2}"/>
              </a:ext>
            </a:extLst>
          </p:cNvPr>
          <p:cNvSpPr/>
          <p:nvPr/>
        </p:nvSpPr>
        <p:spPr>
          <a:xfrm>
            <a:off x="9150741" y="5364289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5C9C1BBE-1135-0FAB-3C13-F69BA319F4AC}"/>
              </a:ext>
            </a:extLst>
          </p:cNvPr>
          <p:cNvSpPr txBox="1"/>
          <p:nvPr/>
        </p:nvSpPr>
        <p:spPr>
          <a:xfrm>
            <a:off x="9315175" y="5323523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Andere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onsite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Tools</a:t>
            </a:r>
            <a:endParaRPr lang="de-DE" sz="800" dirty="0"/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34280E9A-32DD-615C-FCB7-D34AF309C3CE}"/>
              </a:ext>
            </a:extLst>
          </p:cNvPr>
          <p:cNvSpPr/>
          <p:nvPr/>
        </p:nvSpPr>
        <p:spPr>
          <a:xfrm>
            <a:off x="9157091" y="560707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856D9635-F71F-C97A-DA9B-108FEAB83E70}"/>
              </a:ext>
            </a:extLst>
          </p:cNvPr>
          <p:cNvSpPr txBox="1"/>
          <p:nvPr/>
        </p:nvSpPr>
        <p:spPr>
          <a:xfrm>
            <a:off x="9307709" y="5582729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Newsletter</a:t>
            </a:r>
            <a:endParaRPr lang="de-DE" sz="800" dirty="0"/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DB358C0D-C856-883F-9D6C-722CE0C08272}"/>
              </a:ext>
            </a:extLst>
          </p:cNvPr>
          <p:cNvSpPr/>
          <p:nvPr/>
        </p:nvSpPr>
        <p:spPr>
          <a:xfrm>
            <a:off x="9161264" y="58618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3D84484E-1660-BD0F-D826-63C257DD150B}"/>
              </a:ext>
            </a:extLst>
          </p:cNvPr>
          <p:cNvSpPr txBox="1"/>
          <p:nvPr/>
        </p:nvSpPr>
        <p:spPr>
          <a:xfrm>
            <a:off x="9307709" y="5829148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Social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Media</a:t>
            </a:r>
            <a:endParaRPr lang="de-DE" sz="800" dirty="0"/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A902574D-C52F-7A7D-3738-EFA67E382253}"/>
              </a:ext>
            </a:extLst>
          </p:cNvPr>
          <p:cNvSpPr txBox="1"/>
          <p:nvPr/>
        </p:nvSpPr>
        <p:spPr>
          <a:xfrm>
            <a:off x="10435069" y="4925620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CRM</a:t>
            </a:r>
            <a:endParaRPr lang="de-DE" sz="800" dirty="0"/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89B72101-09E4-5B2B-2E27-C06219207F9D}"/>
              </a:ext>
            </a:extLst>
          </p:cNvPr>
          <p:cNvSpPr/>
          <p:nvPr/>
        </p:nvSpPr>
        <p:spPr>
          <a:xfrm>
            <a:off x="10530386" y="5126540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1331E4B9-F5FC-CC41-27C4-4D5E8626D3FB}"/>
              </a:ext>
            </a:extLst>
          </p:cNvPr>
          <p:cNvSpPr txBox="1"/>
          <p:nvPr/>
        </p:nvSpPr>
        <p:spPr>
          <a:xfrm>
            <a:off x="10676829" y="5087460"/>
            <a:ext cx="9356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Mailing</a:t>
            </a:r>
            <a:endParaRPr lang="de-DE" sz="800" dirty="0"/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445A9BCD-B49C-420D-9BC3-6B77B895F2EF}"/>
              </a:ext>
            </a:extLst>
          </p:cNvPr>
          <p:cNvSpPr/>
          <p:nvPr/>
        </p:nvSpPr>
        <p:spPr>
          <a:xfrm>
            <a:off x="10530385" y="536352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332512F8-983B-EE9C-141A-B383887E8C27}"/>
              </a:ext>
            </a:extLst>
          </p:cNvPr>
          <p:cNvSpPr txBox="1"/>
          <p:nvPr/>
        </p:nvSpPr>
        <p:spPr>
          <a:xfrm>
            <a:off x="10671279" y="5333730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Beauty Booklet</a:t>
            </a:r>
            <a:endParaRPr lang="de-DE" sz="800" dirty="0"/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ED19A5B9-49FD-E959-215E-FDE0032E3840}"/>
              </a:ext>
            </a:extLst>
          </p:cNvPr>
          <p:cNvSpPr/>
          <p:nvPr/>
        </p:nvSpPr>
        <p:spPr>
          <a:xfrm>
            <a:off x="10534588" y="572114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CCF7E99D-70AB-1A61-AD7E-78714EAF835E}"/>
              </a:ext>
            </a:extLst>
          </p:cNvPr>
          <p:cNvSpPr txBox="1"/>
          <p:nvPr/>
        </p:nvSpPr>
        <p:spPr>
          <a:xfrm>
            <a:off x="10671279" y="5683934"/>
            <a:ext cx="941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Pieper-Prospekt</a:t>
            </a:r>
            <a:endParaRPr lang="de-DE" sz="800" dirty="0"/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8B5EDB2A-349D-2FB3-8A23-68A9DCF1702A}"/>
              </a:ext>
            </a:extLst>
          </p:cNvPr>
          <p:cNvSpPr txBox="1"/>
          <p:nvPr/>
        </p:nvSpPr>
        <p:spPr>
          <a:xfrm>
            <a:off x="10435069" y="5518262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Print</a:t>
            </a:r>
            <a:endParaRPr lang="de-DE" sz="800" dirty="0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DCAC6904-BCEF-9C7E-1E8E-7C32F7E9CB93}"/>
              </a:ext>
            </a:extLst>
          </p:cNvPr>
          <p:cNvSpPr/>
          <p:nvPr/>
        </p:nvSpPr>
        <p:spPr>
          <a:xfrm>
            <a:off x="10534588" y="596540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CA77FF91-255F-10E1-ED45-D66C9E54AD43}"/>
              </a:ext>
            </a:extLst>
          </p:cNvPr>
          <p:cNvSpPr txBox="1"/>
          <p:nvPr/>
        </p:nvSpPr>
        <p:spPr>
          <a:xfrm>
            <a:off x="10671279" y="5928193"/>
            <a:ext cx="941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Beauty-talk</a:t>
            </a:r>
            <a:endParaRPr lang="de-DE" sz="8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8CA4F7D-C858-ECE3-B4B7-88FF0A1DDA00}"/>
              </a:ext>
            </a:extLst>
          </p:cNvPr>
          <p:cNvSpPr txBox="1"/>
          <p:nvPr/>
        </p:nvSpPr>
        <p:spPr>
          <a:xfrm>
            <a:off x="825012" y="64116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800" b="1" dirty="0">
                <a:solidFill>
                  <a:srgbClr val="CDC60C"/>
                </a:solidFill>
              </a:rPr>
              <a:t>BE DELICIOUS BODY MISTS</a:t>
            </a:r>
          </a:p>
          <a:p>
            <a:pPr marL="0" indent="0" algn="ctr">
              <a:buNone/>
            </a:pPr>
            <a:endParaRPr lang="de-DE" sz="1800" b="1" dirty="0">
              <a:solidFill>
                <a:srgbClr val="C00D1E"/>
              </a:solidFill>
            </a:endParaRP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0F418CAE-65BC-E605-27DF-B0202EB7C32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418" b="1858"/>
          <a:stretch/>
        </p:blipFill>
        <p:spPr>
          <a:xfrm>
            <a:off x="1201983" y="1316624"/>
            <a:ext cx="2507816" cy="1964843"/>
          </a:xfrm>
          <a:prstGeom prst="rect">
            <a:avLst/>
          </a:prstGeom>
        </p:spPr>
      </p:pic>
      <p:sp>
        <p:nvSpPr>
          <p:cNvPr id="5" name="Inhaltsplatzhalter 1">
            <a:extLst>
              <a:ext uri="{FF2B5EF4-FFF2-40B4-BE49-F238E27FC236}">
                <a16:creationId xmlns:a16="http://schemas.microsoft.com/office/drawing/2014/main" id="{B0C60038-FCED-B708-C908-F0A498310BF1}"/>
              </a:ext>
            </a:extLst>
          </p:cNvPr>
          <p:cNvSpPr txBox="1">
            <a:spLocks/>
          </p:cNvSpPr>
          <p:nvPr/>
        </p:nvSpPr>
        <p:spPr>
          <a:xfrm>
            <a:off x="3938886" y="1906973"/>
            <a:ext cx="2899815" cy="8018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i="0" kern="1200" spc="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 spc="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 spc="3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 spc="3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 spc="3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b="1" dirty="0">
                <a:solidFill>
                  <a:srgbClr val="CDC60C"/>
                </a:solidFill>
                <a:latin typeface="+mn-lt"/>
                <a:ea typeface="+mn-ea"/>
                <a:cs typeface="+mn-cs"/>
              </a:rPr>
              <a:t>DKNY BODY MIST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b="1" dirty="0">
                <a:solidFill>
                  <a:srgbClr val="CDC60C"/>
                </a:solidFill>
                <a:latin typeface="+mn-lt"/>
                <a:ea typeface="+mn-ea"/>
                <a:cs typeface="+mn-cs"/>
              </a:rPr>
              <a:t>250 ML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b="1" dirty="0">
                <a:solidFill>
                  <a:srgbClr val="CDC60C"/>
                </a:solidFill>
                <a:latin typeface="+mn-lt"/>
                <a:ea typeface="+mn-ea"/>
                <a:cs typeface="+mn-cs"/>
              </a:rPr>
              <a:t>UVP 19,00 EUR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6" name="Inhaltsplatzhalter 47">
            <a:extLst>
              <a:ext uri="{FF2B5EF4-FFF2-40B4-BE49-F238E27FC236}">
                <a16:creationId xmlns:a16="http://schemas.microsoft.com/office/drawing/2014/main" id="{9935350E-D28B-A27B-5066-11185F6151BE}"/>
              </a:ext>
            </a:extLst>
          </p:cNvPr>
          <p:cNvSpPr txBox="1">
            <a:spLocks/>
          </p:cNvSpPr>
          <p:nvPr/>
        </p:nvSpPr>
        <p:spPr bwMode="gray">
          <a:xfrm>
            <a:off x="1132980" y="3961337"/>
            <a:ext cx="4963020" cy="579773"/>
          </a:xfrm>
          <a:prstGeom prst="rect">
            <a:avLst/>
          </a:prstGeom>
        </p:spPr>
        <p:txBody>
          <a:bodyPr vert="horz" lIns="0" tIns="0" rIns="0" bIns="0" numCol="3" spcCol="72000" rtlCol="0">
            <a:noAutofit/>
          </a:bodyPr>
          <a:lstStyle>
            <a:lvl1pPr marL="270000" indent="-270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Font typeface="Symbol" panose="05050102010706020507" pitchFamily="18" charset="2"/>
              <a:buChar char="-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7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80000" indent="-270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50000" indent="-270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50000" indent="-270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350000" indent="-270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kern="1200" cap="all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400" b="1" dirty="0">
                <a:solidFill>
                  <a:srgbClr val="CDC60C"/>
                </a:solidFill>
              </a:rPr>
              <a:t>DKNY </a:t>
            </a:r>
            <a:br>
              <a:rPr lang="de-DE" sz="1400" b="1" dirty="0">
                <a:solidFill>
                  <a:srgbClr val="CDC60C"/>
                </a:solidFill>
              </a:rPr>
            </a:br>
            <a:r>
              <a:rPr lang="de-DE" sz="1400" b="1" dirty="0">
                <a:solidFill>
                  <a:srgbClr val="CDC60C"/>
                </a:solidFill>
              </a:rPr>
              <a:t>Be </a:t>
            </a:r>
            <a:r>
              <a:rPr lang="de-DE" sz="1400" b="1" dirty="0" err="1">
                <a:solidFill>
                  <a:srgbClr val="CDC60C"/>
                </a:solidFill>
              </a:rPr>
              <a:t>delicious</a:t>
            </a:r>
            <a:endParaRPr lang="de-DE" sz="1400" dirty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400" b="1" dirty="0">
                <a:solidFill>
                  <a:srgbClr val="E9697E"/>
                </a:solidFill>
              </a:rPr>
              <a:t>DKNY</a:t>
            </a:r>
            <a:br>
              <a:rPr lang="de-DE" sz="1400" b="1" dirty="0">
                <a:solidFill>
                  <a:srgbClr val="E9697E"/>
                </a:solidFill>
              </a:rPr>
            </a:br>
            <a:r>
              <a:rPr lang="de-DE" sz="1400" b="1" dirty="0">
                <a:solidFill>
                  <a:srgbClr val="E9697E"/>
                </a:solidFill>
              </a:rPr>
              <a:t>Fresh Blossom</a:t>
            </a:r>
            <a:br>
              <a:rPr lang="de-DE" sz="1400" dirty="0">
                <a:solidFill>
                  <a:srgbClr val="E9697E"/>
                </a:solidFill>
              </a:rPr>
            </a:br>
            <a:br>
              <a:rPr lang="de-DE" sz="1400" dirty="0">
                <a:latin typeface="Verdana"/>
                <a:ea typeface="Verdana"/>
              </a:rPr>
            </a:br>
            <a:r>
              <a:rPr lang="de-DE" sz="1400" dirty="0">
                <a:latin typeface="Verdana"/>
                <a:ea typeface="Verdana"/>
              </a:rPr>
              <a:t>LIMITED EDITION</a:t>
            </a:r>
            <a:endParaRPr lang="de-DE" sz="1400" dirty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400" b="1" dirty="0">
                <a:solidFill>
                  <a:srgbClr val="E2A94F"/>
                </a:solidFill>
              </a:rPr>
              <a:t>DKNY</a:t>
            </a:r>
            <a:br>
              <a:rPr lang="de-DE" sz="1400" b="1" dirty="0">
                <a:solidFill>
                  <a:srgbClr val="E2A94F"/>
                </a:solidFill>
              </a:rPr>
            </a:br>
            <a:r>
              <a:rPr lang="de-DE" sz="1400" b="1" dirty="0">
                <a:solidFill>
                  <a:srgbClr val="E2A94F"/>
                </a:solidFill>
              </a:rPr>
              <a:t>Golden </a:t>
            </a:r>
            <a:r>
              <a:rPr lang="de-DE" sz="1400" b="1" dirty="0" err="1">
                <a:solidFill>
                  <a:srgbClr val="E2A94F"/>
                </a:solidFill>
              </a:rPr>
              <a:t>delicious</a:t>
            </a:r>
            <a:endParaRPr lang="de-DE" sz="1400" dirty="0">
              <a:solidFill>
                <a:srgbClr val="E2A9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35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313048"/>
      </p:ext>
    </p:extLst>
  </p:cSld>
  <p:clrMapOvr>
    <a:masterClrMapping/>
  </p:clrMapOvr>
</p:sld>
</file>

<file path=ppt/theme/theme1.xml><?xml version="1.0" encoding="utf-8"?>
<a:theme xmlns:a="http://schemas.openxmlformats.org/drawingml/2006/main" name="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100" b="1" i="0" spc="3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gen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Inhaltsfoli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ontaktse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Abschlus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5F5DFD11DB694892F2D533678A0AFA" ma:contentTypeVersion="16" ma:contentTypeDescription="Ein neues Dokument erstellen." ma:contentTypeScope="" ma:versionID="d1e62b091d83cab55ae141c99e599844">
  <xsd:schema xmlns:xsd="http://www.w3.org/2001/XMLSchema" xmlns:xs="http://www.w3.org/2001/XMLSchema" xmlns:p="http://schemas.microsoft.com/office/2006/metadata/properties" xmlns:ns3="a1d74300-e235-4791-817d-fb70f7c0f5f7" xmlns:ns4="0264f87e-d5f7-4aeb-88cd-e14e9842e372" targetNamespace="http://schemas.microsoft.com/office/2006/metadata/properties" ma:root="true" ma:fieldsID="3e4c4dfd98bff722501ed45e5b0a1148" ns3:_="" ns4:_="">
    <xsd:import namespace="a1d74300-e235-4791-817d-fb70f7c0f5f7"/>
    <xsd:import namespace="0264f87e-d5f7-4aeb-88cd-e14e9842e37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d74300-e235-4791-817d-fb70f7c0f5f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64f87e-d5f7-4aeb-88cd-e14e9842e3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264f87e-d5f7-4aeb-88cd-e14e9842e372" xsi:nil="true"/>
  </documentManagement>
</p:properties>
</file>

<file path=customXml/itemProps1.xml><?xml version="1.0" encoding="utf-8"?>
<ds:datastoreItem xmlns:ds="http://schemas.openxmlformats.org/officeDocument/2006/customXml" ds:itemID="{9BDF8E3A-5AFF-49D6-BA71-032E0396CA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d74300-e235-4791-817d-fb70f7c0f5f7"/>
    <ds:schemaRef ds:uri="0264f87e-d5f7-4aeb-88cd-e14e9842e3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D4E6A9-A9BD-48F9-A5BB-0D37C60063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0FF2E5-B19A-45EF-9814-F323AA2B16E8}">
  <ds:schemaRefs>
    <ds:schemaRef ds:uri="http://purl.org/dc/terms/"/>
    <ds:schemaRef ds:uri="http://schemas.microsoft.com/office/2006/documentManagement/types"/>
    <ds:schemaRef ds:uri="http://purl.org/dc/dcmitype/"/>
    <ds:schemaRef ds:uri="0264f87e-d5f7-4aeb-88cd-e14e9842e372"/>
    <ds:schemaRef ds:uri="a1d74300-e235-4791-817d-fb70f7c0f5f7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357</Words>
  <Application>Microsoft Office PowerPoint</Application>
  <PresentationFormat>Breitbild</PresentationFormat>
  <Paragraphs>129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4</vt:i4>
      </vt:variant>
    </vt:vector>
  </HeadingPairs>
  <TitlesOfParts>
    <vt:vector size="16" baseType="lpstr">
      <vt:lpstr>Arial</vt:lpstr>
      <vt:lpstr>Calibri</vt:lpstr>
      <vt:lpstr>Courier New</vt:lpstr>
      <vt:lpstr>Georgia</vt:lpstr>
      <vt:lpstr>Tahoma</vt:lpstr>
      <vt:lpstr>Times New Roman</vt:lpstr>
      <vt:lpstr>Verdana</vt:lpstr>
      <vt:lpstr>Titel</vt:lpstr>
      <vt:lpstr>Agenda</vt:lpstr>
      <vt:lpstr>2_Inhaltsfolien</vt:lpstr>
      <vt:lpstr>Kontaktseite</vt:lpstr>
      <vt:lpstr>Abschluss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Anja Bierhenke</dc:creator>
  <cp:lastModifiedBy>Jennifer Pieler</cp:lastModifiedBy>
  <cp:revision>666</cp:revision>
  <cp:lastPrinted>2021-10-12T08:01:43Z</cp:lastPrinted>
  <dcterms:created xsi:type="dcterms:W3CDTF">2019-01-03T07:40:27Z</dcterms:created>
  <dcterms:modified xsi:type="dcterms:W3CDTF">2024-02-06T08:57:56Z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0x010100875F5DFD11DB694892F2D533678A0AFA</vt:lpwstr>
  </property>
</Properties>
</file>