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  <p:sldMasterId id="2147483764" r:id="rId2"/>
    <p:sldMasterId id="2147483770" r:id="rId3"/>
    <p:sldMasterId id="2147483786" r:id="rId4"/>
    <p:sldMasterId id="2147483788" r:id="rId5"/>
  </p:sldMasterIdLst>
  <p:notesMasterIdLst>
    <p:notesMasterId r:id="rId10"/>
  </p:notesMasterIdLst>
  <p:handoutMasterIdLst>
    <p:handoutMasterId r:id="rId11"/>
  </p:handoutMasterIdLst>
  <p:sldIdLst>
    <p:sldId id="3090" r:id="rId6"/>
    <p:sldId id="3092" r:id="rId7"/>
    <p:sldId id="3093" r:id="rId8"/>
    <p:sldId id="3091" r:id="rId9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9B2B36B-A6C5-4A44-B377-BF12A1B94D2D}">
          <p14:sldIdLst>
            <p14:sldId id="3090"/>
            <p14:sldId id="3092"/>
            <p14:sldId id="3093"/>
            <p14:sldId id="30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er Pieper" initials="OP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9FAB"/>
    <a:srgbClr val="D0275B"/>
    <a:srgbClr val="3B444F"/>
    <a:srgbClr val="AA988B"/>
    <a:srgbClr val="CACED6"/>
    <a:srgbClr val="D12A6C"/>
    <a:srgbClr val="68727F"/>
    <a:srgbClr val="061019"/>
    <a:srgbClr val="000000"/>
    <a:srgbClr val="D91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40" autoAdjust="0"/>
    <p:restoredTop sz="94826" autoAdjust="0"/>
  </p:normalViewPr>
  <p:slideViewPr>
    <p:cSldViewPr snapToGrid="0">
      <p:cViewPr varScale="1">
        <p:scale>
          <a:sx n="81" d="100"/>
          <a:sy n="81" d="100"/>
        </p:scale>
        <p:origin x="1176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219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2564"/>
    </p:cViewPr>
  </p:sorterViewPr>
  <p:notesViewPr>
    <p:cSldViewPr snapToGrid="0">
      <p:cViewPr varScale="1">
        <p:scale>
          <a:sx n="103" d="100"/>
          <a:sy n="103" d="100"/>
        </p:scale>
        <p:origin x="35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40DE28C-B2F3-4AD4-9AB1-298CFB6D17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FAF3E2-9288-4B22-B34D-7DCF0A6526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80921-3201-4578-BEE8-2EF8C3BF6DD1}" type="datetimeFigureOut">
              <a:rPr lang="de-DE" smtClean="0"/>
              <a:t>23.02.2024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3B1F35-5AE0-42C2-8465-11048A28EB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CADE29-3D01-48A2-A44C-778BD079BE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84F8A-C1B3-4B2F-9D17-5068C2417D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318608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46AB8-BD05-4A63-80D3-BFC9F1A0CA9C}" type="datetimeFigureOut">
              <a:rPr lang="de-DE" smtClean="0"/>
              <a:pPr/>
              <a:t>23.02.2024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25527-8736-4FEE-BC5C-DBEA686E24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497371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0ACFA09-AB5E-63DD-C46B-62A802CEF6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71069" y="4291252"/>
            <a:ext cx="5249863" cy="815975"/>
          </a:xfrm>
          <a:prstGeom prst="rect">
            <a:avLst/>
          </a:prstGeom>
        </p:spPr>
        <p:txBody>
          <a:bodyPr/>
          <a:lstStyle>
            <a:lvl1pPr algn="ctr">
              <a:defRPr sz="1100" b="1" spc="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UNTERNEHMENSPRÄSENTATION 2023</a:t>
            </a:r>
          </a:p>
        </p:txBody>
      </p:sp>
      <p:sp>
        <p:nvSpPr>
          <p:cNvPr id="2" name="Inhaltsplatzhalter 11">
            <a:extLst>
              <a:ext uri="{FF2B5EF4-FFF2-40B4-BE49-F238E27FC236}">
                <a16:creationId xmlns:a16="http://schemas.microsoft.com/office/drawing/2014/main" id="{E1B03DC2-102E-6E6A-5F23-0F7128AEBA9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6572250"/>
            <a:ext cx="1878013" cy="28575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19.10.2023</a:t>
            </a:r>
          </a:p>
        </p:txBody>
      </p:sp>
    </p:spTree>
    <p:extLst>
      <p:ext uri="{BB962C8B-B14F-4D97-AF65-F5344CB8AC3E}">
        <p14:creationId xmlns:p14="http://schemas.microsoft.com/office/powerpoint/2010/main" val="234793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614348-B8D9-F747-B14D-510EA52557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3331" y="1405496"/>
            <a:ext cx="2987675" cy="500380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 sz="130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01	Punkt</a:t>
            </a:r>
          </a:p>
          <a:p>
            <a:pPr lvl="0"/>
            <a:r>
              <a:rPr lang="de-DE" dirty="0"/>
              <a:t>02	Punkt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03	Punkt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04	Punkt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05	Punkt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06	Punkt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07	Punkt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08	Punkt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09	Punkt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10	Punkt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11	Punkt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12	Punkt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13	Punkt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14	Punkt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15	Punkt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16	Punkt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4687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-NU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ADF2D2-F386-3DEF-42C1-DAA408D4E5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Seite </a:t>
            </a:r>
            <a:fld id="{28B2DC75-0B5D-9644-9A00-6C9501BDDF1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FD5326B-D9F3-09A5-95F5-C2950CFC31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9771" y="530352"/>
            <a:ext cx="10722557" cy="295148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cap="all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E871E7B2-EF10-B161-EC23-706A045B42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9772" y="890778"/>
            <a:ext cx="10722556" cy="295148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cap="none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9A6A22E3-C091-F904-549C-19FC7CAC2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9771" y="1579857"/>
            <a:ext cx="10722558" cy="4664413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0" kern="100" cap="none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300" kern="100" spc="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 kern="100" spc="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 spc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 spc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7600" indent="0">
              <a:lnSpc>
                <a:spcPct val="100000"/>
              </a:lnSpc>
              <a:buSzPct val="80000"/>
              <a:buFont typeface="Courier New" panose="02070309020205020404" pitchFamily="49" charset="0"/>
              <a:buNone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de-DE" dirty="0"/>
              <a:t>Fließtext</a:t>
            </a:r>
          </a:p>
          <a:p>
            <a:pPr lvl="1"/>
            <a:r>
              <a:rPr lang="de-DE" dirty="0"/>
              <a:t>Unterpunkt 1</a:t>
            </a:r>
          </a:p>
          <a:p>
            <a:pPr lvl="2"/>
            <a:r>
              <a:rPr lang="de-DE" dirty="0"/>
              <a:t>Unterpunkt 2</a:t>
            </a:r>
          </a:p>
          <a:p>
            <a:pPr lvl="3"/>
            <a:r>
              <a:rPr lang="de-DE" dirty="0"/>
              <a:t>Unterpunkt 3</a:t>
            </a:r>
          </a:p>
          <a:p>
            <a:pPr lvl="4"/>
            <a:r>
              <a:rPr lang="de-DE" dirty="0"/>
              <a:t>Unterpunkt 4</a:t>
            </a:r>
          </a:p>
        </p:txBody>
      </p:sp>
    </p:spTree>
    <p:extLst>
      <p:ext uri="{BB962C8B-B14F-4D97-AF65-F5344CB8AC3E}">
        <p14:creationId xmlns:p14="http://schemas.microsoft.com/office/powerpoint/2010/main" val="85805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sseite-TEXT-UND-BILDER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ADF2D2-F386-3DEF-42C1-DAA408D4E5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Seite </a:t>
            </a:r>
            <a:fld id="{28B2DC75-0B5D-9644-9A00-6C9501BDDF1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FD5326B-D9F3-09A5-95F5-C2950CFC31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9771" y="530352"/>
            <a:ext cx="10581097" cy="295148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cap="all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E871E7B2-EF10-B161-EC23-706A045B42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9772" y="890778"/>
            <a:ext cx="10581096" cy="295148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cap="none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9A6A22E3-C091-F904-549C-19FC7CAC2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9772" y="1579858"/>
            <a:ext cx="6366694" cy="4652778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0" kern="100" cap="none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300" kern="100" spc="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 kern="100" spc="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 spc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 spc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7600" indent="0">
              <a:lnSpc>
                <a:spcPct val="100000"/>
              </a:lnSpc>
              <a:buSzPct val="80000"/>
              <a:buFont typeface="Courier New" panose="02070309020205020404" pitchFamily="49" charset="0"/>
              <a:buNone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de-DE" dirty="0"/>
              <a:t>Fließtext</a:t>
            </a:r>
          </a:p>
          <a:p>
            <a:pPr lvl="1"/>
            <a:r>
              <a:rPr lang="de-DE" dirty="0"/>
              <a:t>Unterpunkt 1</a:t>
            </a:r>
          </a:p>
          <a:p>
            <a:pPr lvl="2"/>
            <a:r>
              <a:rPr lang="de-DE" dirty="0"/>
              <a:t>Unterpunkt 2</a:t>
            </a:r>
          </a:p>
          <a:p>
            <a:pPr lvl="3"/>
            <a:r>
              <a:rPr lang="de-DE" dirty="0"/>
              <a:t>Unterpunkt 3</a:t>
            </a:r>
          </a:p>
          <a:p>
            <a:pPr lvl="4"/>
            <a:r>
              <a:rPr lang="de-DE" dirty="0"/>
              <a:t>Unterpunkt 4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F228962-DA14-A919-E88D-F953288958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14897" y="1579857"/>
            <a:ext cx="4035972" cy="223531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892ABB66-D221-D05A-C1BA-6AABB79E6D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14897" y="3997324"/>
            <a:ext cx="4035972" cy="223531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137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A150CF56-7132-1043-514D-4D53AE9495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7974" y="1797050"/>
            <a:ext cx="2306638" cy="230663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0A1A1A19-B9A0-2270-23AA-E3A59DF1DA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42681" y="1807682"/>
            <a:ext cx="2306638" cy="230663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D189DE0C-4206-5206-F05A-2137EA060E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47388" y="1818315"/>
            <a:ext cx="2306638" cy="230663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7C2F10-2BC8-9F0B-EE83-02344E65D5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6353" y="4327044"/>
            <a:ext cx="2669880" cy="87227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900" b="1" cap="all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Herr </a:t>
            </a:r>
            <a:r>
              <a:rPr lang="de-DE" dirty="0" err="1"/>
              <a:t>max</a:t>
            </a:r>
            <a:r>
              <a:rPr lang="de-DE" dirty="0"/>
              <a:t> </a:t>
            </a:r>
            <a:r>
              <a:rPr lang="de-DE" dirty="0" err="1"/>
              <a:t>mustermann</a:t>
            </a:r>
            <a:endParaRPr lang="de-DE" dirty="0"/>
          </a:p>
          <a:p>
            <a:pPr lvl="0"/>
            <a:r>
              <a:rPr lang="de-DE" dirty="0"/>
              <a:t>Tel.: 123456789</a:t>
            </a:r>
          </a:p>
          <a:p>
            <a:pPr lvl="0"/>
            <a:r>
              <a:rPr lang="de-DE" dirty="0" err="1"/>
              <a:t>e-mail</a:t>
            </a:r>
            <a:r>
              <a:rPr lang="de-DE" dirty="0"/>
              <a:t>: </a:t>
            </a:r>
            <a:r>
              <a:rPr lang="de-DE" dirty="0" err="1"/>
              <a:t>xyz.xyz@pieper.de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397E912-3438-4EF4-6001-2C28FBD7A1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61060" y="4327044"/>
            <a:ext cx="2669880" cy="87227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900" b="1" cap="all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Herr </a:t>
            </a:r>
            <a:r>
              <a:rPr lang="de-DE" dirty="0" err="1"/>
              <a:t>max</a:t>
            </a:r>
            <a:r>
              <a:rPr lang="de-DE" dirty="0"/>
              <a:t> </a:t>
            </a:r>
            <a:r>
              <a:rPr lang="de-DE" dirty="0" err="1"/>
              <a:t>mustermann</a:t>
            </a:r>
            <a:endParaRPr lang="de-DE" dirty="0"/>
          </a:p>
          <a:p>
            <a:pPr lvl="0"/>
            <a:r>
              <a:rPr lang="de-DE" dirty="0"/>
              <a:t>Tel.: 123456789</a:t>
            </a:r>
          </a:p>
          <a:p>
            <a:pPr lvl="0"/>
            <a:r>
              <a:rPr lang="de-DE" dirty="0" err="1"/>
              <a:t>e-mail</a:t>
            </a:r>
            <a:r>
              <a:rPr lang="de-DE" dirty="0"/>
              <a:t>: </a:t>
            </a:r>
            <a:r>
              <a:rPr lang="de-DE" dirty="0" err="1"/>
              <a:t>xyz.xyz@pieper.de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7F01C974-8D3D-9F94-2532-089C248CED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767" y="4327043"/>
            <a:ext cx="2669880" cy="87227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900" b="1" cap="all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Herr </a:t>
            </a:r>
            <a:r>
              <a:rPr lang="de-DE" dirty="0" err="1"/>
              <a:t>max</a:t>
            </a:r>
            <a:r>
              <a:rPr lang="de-DE" dirty="0"/>
              <a:t> </a:t>
            </a:r>
            <a:r>
              <a:rPr lang="de-DE" dirty="0" err="1"/>
              <a:t>mustermann</a:t>
            </a:r>
            <a:endParaRPr lang="de-DE" dirty="0"/>
          </a:p>
          <a:p>
            <a:pPr lvl="0"/>
            <a:r>
              <a:rPr lang="de-DE" dirty="0"/>
              <a:t>Tel.: 123456789</a:t>
            </a:r>
          </a:p>
          <a:p>
            <a:pPr lvl="0"/>
            <a:r>
              <a:rPr lang="de-DE" dirty="0" err="1"/>
              <a:t>e-mail</a:t>
            </a:r>
            <a:r>
              <a:rPr lang="de-DE" dirty="0"/>
              <a:t>: </a:t>
            </a:r>
            <a:r>
              <a:rPr lang="de-DE" dirty="0" err="1"/>
              <a:t>xyz.xyz@pieper.de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4995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537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esign, Kunst, Keksausstecher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E4DC3E25-9F71-CCA1-8237-52786D4DC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4" t="24261" r="34552" b="24261"/>
          <a:stretch/>
        </p:blipFill>
        <p:spPr>
          <a:xfrm rot="5400000">
            <a:off x="2666999" y="-2667000"/>
            <a:ext cx="6858001" cy="12192002"/>
          </a:xfrm>
          <a:prstGeom prst="rect">
            <a:avLst/>
          </a:prstGeom>
        </p:spPr>
      </p:pic>
      <p:pic>
        <p:nvPicPr>
          <p:cNvPr id="2" name="Grafik 1" descr="Ein Bild, das Schrift, Text, Grafiken, Schwarz enthält.&#10;&#10;Automatisch generierte Beschreibung">
            <a:extLst>
              <a:ext uri="{FF2B5EF4-FFF2-40B4-BE49-F238E27FC236}">
                <a16:creationId xmlns:a16="http://schemas.microsoft.com/office/drawing/2014/main" id="{1AD54D9D-1B09-D0F1-369D-2B2E43F379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06" y="2779013"/>
            <a:ext cx="4035884" cy="125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7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1050" b="1" i="0" kern="1200" spc="3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5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Design, Kunst, Keksausstecher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74495B38-1E8B-47FE-ECBC-C4A85EEAE4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1" t="41885" r="37234" b="17651"/>
          <a:stretch/>
        </p:blipFill>
        <p:spPr>
          <a:xfrm rot="5400000">
            <a:off x="2666999" y="-2667000"/>
            <a:ext cx="6858001" cy="1219200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274FEEA-F1B7-3C8E-835C-BC5B87DCCFA3}"/>
              </a:ext>
            </a:extLst>
          </p:cNvPr>
          <p:cNvSpPr txBox="1"/>
          <p:nvPr userDrawn="1"/>
        </p:nvSpPr>
        <p:spPr>
          <a:xfrm rot="16200000">
            <a:off x="8029601" y="2459499"/>
            <a:ext cx="68580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</p:txBody>
      </p:sp>
      <p:pic>
        <p:nvPicPr>
          <p:cNvPr id="4" name="Grafik 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FA8151CF-BF31-93FA-E09E-2862010C1E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7" y="254000"/>
            <a:ext cx="408456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2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hf hdr="0" dt="0"/>
  <p:txStyles>
    <p:titleStyle>
      <a:lvl1pPr algn="l" defTabSz="914400" rtl="0" eaLnBrk="1" latinLnBrk="0" hangingPunct="1">
        <a:lnSpc>
          <a:spcPct val="200000"/>
        </a:lnSpc>
        <a:spcBef>
          <a:spcPct val="0"/>
        </a:spcBef>
        <a:buNone/>
        <a:defRPr sz="1600" b="1" i="0" kern="1200" spc="3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1600" b="1" i="0" kern="1200" spc="3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4F2910F-6E71-3A12-012A-5D2FE9E9B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385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Seite </a:t>
            </a:r>
            <a:fld id="{28B2DC75-0B5D-9644-9A00-6C9501BDDF1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" name="Grafik 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5369DC49-ADA2-75AF-DEBB-5912472E5D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7" y="254000"/>
            <a:ext cx="408456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7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90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900" kern="1200">
          <a:solidFill>
            <a:schemeClr val="tx1"/>
          </a:solidFill>
          <a:latin typeface="Georgia" panose="02040502050405020303" pitchFamily="18" charset="0"/>
          <a:ea typeface="Toppan Bunkyu Midashi Mincho Extrabold" panose="02020900000000000000" pitchFamily="18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 spc="200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 spc="200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3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3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3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esign, Kunst, Keksausstecher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FDB263EA-ED61-DA9C-AE75-88809ACDD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1" t="41885" r="37234" b="17651"/>
          <a:stretch/>
        </p:blipFill>
        <p:spPr>
          <a:xfrm rot="5400000">
            <a:off x="2666999" y="-2667000"/>
            <a:ext cx="6858001" cy="121920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B5BC26B-F2CD-596C-F75C-E90ADD386E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7650" y="6096738"/>
            <a:ext cx="1536700" cy="469900"/>
          </a:xfrm>
          <a:prstGeom prst="rect">
            <a:avLst/>
          </a:prstGeom>
        </p:spPr>
      </p:pic>
      <p:pic>
        <p:nvPicPr>
          <p:cNvPr id="2" name="Grafik 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8CF9B3D3-04F0-C760-F6DE-FE88B328BC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7" y="254000"/>
            <a:ext cx="408456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esign, Kunst, Keksausstecher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FDB263EA-ED61-DA9C-AE75-88809ACDD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1" t="41885" r="37234" b="17651"/>
          <a:stretch/>
        </p:blipFill>
        <p:spPr>
          <a:xfrm rot="5400000">
            <a:off x="2666999" y="-2667000"/>
            <a:ext cx="6858001" cy="121920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B5BC26B-F2CD-596C-F75C-E90ADD386E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7649" y="6096738"/>
            <a:ext cx="1536700" cy="469900"/>
          </a:xfrm>
          <a:prstGeom prst="rect">
            <a:avLst/>
          </a:prstGeom>
        </p:spPr>
      </p:pic>
      <p:sp>
        <p:nvSpPr>
          <p:cNvPr id="2" name="Textplatzhalter 8">
            <a:extLst>
              <a:ext uri="{FF2B5EF4-FFF2-40B4-BE49-F238E27FC236}">
                <a16:creationId xmlns:a16="http://schemas.microsoft.com/office/drawing/2014/main" id="{FDF3110B-C97A-3DD8-DA43-F597626A3BFD}"/>
              </a:ext>
            </a:extLst>
          </p:cNvPr>
          <p:cNvSpPr txBox="1">
            <a:spLocks/>
          </p:cNvSpPr>
          <p:nvPr userDrawn="1"/>
        </p:nvSpPr>
        <p:spPr>
          <a:xfrm>
            <a:off x="2713684" y="2500793"/>
            <a:ext cx="6764633" cy="109515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900" b="1" kern="1200" cap="all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200" b="1" i="0" cap="non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Vielen Dank für</a:t>
            </a:r>
            <a:br>
              <a:rPr lang="de-DE" sz="4200" b="1" i="0" cap="non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4200" b="1" i="0" cap="non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Ihre Aufmerksamkeit!</a:t>
            </a:r>
          </a:p>
        </p:txBody>
      </p:sp>
      <p:pic>
        <p:nvPicPr>
          <p:cNvPr id="3" name="Grafik 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6D6EED4-7B94-CB08-745B-4E217E78D3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7" y="254000"/>
            <a:ext cx="408456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8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hteck 98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7243292" y="5128033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7389735" y="5095373"/>
            <a:ext cx="13835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Arial" charset="0"/>
                <a:ea typeface="Arial" charset="0"/>
                <a:cs typeface="Arial" charset="0"/>
              </a:rPr>
              <a:t>Schaufensterdekorationen</a:t>
            </a:r>
            <a:endParaRPr lang="de-DE" sz="800" dirty="0"/>
          </a:p>
        </p:txBody>
      </p:sp>
      <p:sp>
        <p:nvSpPr>
          <p:cNvPr id="101" name="Textfeld 100"/>
          <p:cNvSpPr txBox="1"/>
          <p:nvPr/>
        </p:nvSpPr>
        <p:spPr>
          <a:xfrm>
            <a:off x="7161314" y="4930649"/>
            <a:ext cx="1262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POS</a:t>
            </a:r>
            <a:endParaRPr lang="de-DE" sz="800" dirty="0"/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7250758" y="5371885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103" name="Textfeld 102"/>
          <p:cNvSpPr txBox="1"/>
          <p:nvPr/>
        </p:nvSpPr>
        <p:spPr>
          <a:xfrm>
            <a:off x="7389735" y="5333388"/>
            <a:ext cx="155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Indoor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 Tools</a:t>
            </a:r>
            <a:br>
              <a:rPr lang="de-DE" sz="800" dirty="0">
                <a:latin typeface="Arial" charset="0"/>
                <a:ea typeface="Arial" charset="0"/>
                <a:cs typeface="Arial" charset="0"/>
              </a:rPr>
            </a:br>
            <a:r>
              <a:rPr lang="de-DE" sz="800" dirty="0">
                <a:latin typeface="Arial" charset="0"/>
                <a:ea typeface="Arial" charset="0"/>
                <a:cs typeface="Arial" charset="0"/>
              </a:rPr>
              <a:t>(Zweitplatzierung, T-Gondel, POS-Säule, power </a:t>
            </a:r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table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u.ä.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)</a:t>
            </a:r>
            <a:endParaRPr lang="de-DE" sz="800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57139" y="5090179"/>
            <a:ext cx="991942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15.03.24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B5D0654-65DE-3D4C-B665-22C60F3501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Seite </a:t>
            </a:r>
            <a:fld id="{28B2DC75-0B5D-9644-9A00-6C9501BDDF16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94E1BB8-09AB-46EB-DBCF-7CB2E886B4B4}"/>
              </a:ext>
            </a:extLst>
          </p:cNvPr>
          <p:cNvSpPr/>
          <p:nvPr/>
        </p:nvSpPr>
        <p:spPr>
          <a:xfrm>
            <a:off x="969775" y="633640"/>
            <a:ext cx="5938222" cy="2947633"/>
          </a:xfrm>
          <a:prstGeom prst="rect">
            <a:avLst/>
          </a:prstGeom>
          <a:noFill/>
          <a:ln w="19050">
            <a:solidFill>
              <a:srgbClr val="000000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1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Produktbild (bei </a:t>
            </a:r>
            <a:r>
              <a:rPr lang="de-DE" sz="10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make-up</a:t>
            </a:r>
            <a:r>
              <a:rPr lang="de-DE" sz="1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bitte Farbpalette einfügen)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7138563" y="633639"/>
            <a:ext cx="4412306" cy="764062"/>
          </a:xfrm>
          <a:prstGeom prst="rect">
            <a:avLst/>
          </a:prstGeom>
          <a:noFill/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0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Launchpriorisierung</a:t>
            </a:r>
            <a:r>
              <a:rPr lang="de-DE" sz="1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im Kalenderjahr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31536" y="102286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9210383" y="990206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Prio</a:t>
            </a:r>
            <a:r>
              <a:rPr lang="de-DE" sz="800" dirty="0"/>
              <a:t> 1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065044" y="102348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0143891" y="990826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Prio</a:t>
            </a:r>
            <a:r>
              <a:rPr lang="de-DE" sz="800" dirty="0"/>
              <a:t> 2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936075" y="102286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1014922" y="990206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Prio</a:t>
            </a:r>
            <a:r>
              <a:rPr lang="de-DE" sz="800" dirty="0"/>
              <a:t> 3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69775" y="3679155"/>
            <a:ext cx="5938222" cy="1235618"/>
          </a:xfrm>
          <a:prstGeom prst="rect">
            <a:avLst/>
          </a:prstGeom>
          <a:noFill/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Key Benefits der Neuheit und/oder Duftnoten:</a:t>
            </a:r>
          </a:p>
          <a:p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...siehe oben</a:t>
            </a:r>
          </a:p>
          <a:p>
            <a:pPr marL="171450" indent="-171450">
              <a:buFont typeface="Arial" charset="0"/>
              <a:buChar char="•"/>
            </a:pP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 marL="171450" indent="-171450">
              <a:buFont typeface="Arial" charset="0"/>
              <a:buChar char="•"/>
            </a:pP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 marL="171450" indent="-171450">
              <a:buFont typeface="Arial" charset="0"/>
              <a:buChar char="•"/>
            </a:pP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 marL="171450" indent="-171450">
              <a:buFont typeface="Arial" charset="0"/>
              <a:buChar char="•"/>
            </a:pP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2049079" y="5128790"/>
            <a:ext cx="1199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Letzter Bestelltermin</a:t>
            </a:r>
            <a:endParaRPr lang="de-DE" sz="800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55067" y="5868545"/>
            <a:ext cx="994013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15.04.24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57139" y="5480954"/>
            <a:ext cx="991942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LT KW 15/16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2049080" y="5519565"/>
            <a:ext cx="796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Liefertermin</a:t>
            </a:r>
            <a:endParaRPr lang="de-DE" sz="800" dirty="0"/>
          </a:p>
        </p:txBody>
      </p:sp>
      <p:sp>
        <p:nvSpPr>
          <p:cNvPr id="30" name="Textfeld 29"/>
          <p:cNvSpPr txBox="1"/>
          <p:nvPr/>
        </p:nvSpPr>
        <p:spPr>
          <a:xfrm>
            <a:off x="2049078" y="5908748"/>
            <a:ext cx="12741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OCD (on </a:t>
            </a:r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counter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date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)</a:t>
            </a:r>
            <a:endParaRPr lang="de-DE" sz="800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5227093" y="5090179"/>
            <a:ext cx="1596788" cy="6866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 anchorCtr="0"/>
          <a:lstStyle/>
          <a:p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</a:t>
            </a:r>
            <a:b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</a:t>
            </a:r>
            <a:b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Demaquillant</a:t>
            </a: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Yeux</a:t>
            </a: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Express 30ml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3958382" y="5129928"/>
            <a:ext cx="12687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>
                <a:latin typeface="Arial" charset="0"/>
                <a:ea typeface="Arial" charset="0"/>
                <a:cs typeface="Arial" charset="0"/>
              </a:rPr>
              <a:t>GWP / Luxustestmuster</a:t>
            </a:r>
            <a:endParaRPr lang="de-DE" sz="800" dirty="0"/>
          </a:p>
        </p:txBody>
      </p:sp>
      <p:sp>
        <p:nvSpPr>
          <p:cNvPr id="33" name="Textfeld 32"/>
          <p:cNvSpPr txBox="1"/>
          <p:nvPr/>
        </p:nvSpPr>
        <p:spPr>
          <a:xfrm>
            <a:off x="3958382" y="5908748"/>
            <a:ext cx="12687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>
                <a:latin typeface="Arial" charset="0"/>
                <a:ea typeface="Arial" charset="0"/>
                <a:cs typeface="Arial" charset="0"/>
              </a:rPr>
              <a:t>Tester</a:t>
            </a:r>
            <a:endParaRPr lang="de-DE" sz="800" dirty="0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5230234" y="594140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5309081" y="5908748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Ja</a:t>
            </a:r>
            <a:endParaRPr lang="de-DE" sz="800" dirty="0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5765239" y="594140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5844086" y="5908748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Nein</a:t>
            </a:r>
            <a:endParaRPr lang="de-DE" sz="800" dirty="0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7138563" y="1511609"/>
            <a:ext cx="4412306" cy="4721025"/>
          </a:xfrm>
          <a:prstGeom prst="rect">
            <a:avLst/>
          </a:prstGeom>
          <a:noFill/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Marketing / Kommunikation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69775" y="5002656"/>
            <a:ext cx="5938222" cy="1235618"/>
          </a:xfrm>
          <a:prstGeom prst="rect">
            <a:avLst/>
          </a:prstGeom>
          <a:noFill/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7229896" y="1947941"/>
            <a:ext cx="1852266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xx.xx</a:t>
            </a: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.- </a:t>
            </a:r>
            <a:r>
              <a:rPr lang="de-DE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xx.xx.xxxx</a:t>
            </a:r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9082161" y="1926552"/>
            <a:ext cx="2377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Kommunikationszeitraum / Media</a:t>
            </a:r>
            <a:br>
              <a:rPr lang="de-DE" sz="800" dirty="0">
                <a:latin typeface="Arial" charset="0"/>
                <a:ea typeface="Arial" charset="0"/>
                <a:cs typeface="Arial" charset="0"/>
              </a:rPr>
            </a:br>
            <a:r>
              <a:rPr lang="de-DE" sz="800" dirty="0">
                <a:latin typeface="Arial" charset="0"/>
                <a:ea typeface="Arial" charset="0"/>
                <a:cs typeface="Arial" charset="0"/>
              </a:rPr>
              <a:t>Details: Was? Wann? Wo?: Mediapläne anbei</a:t>
            </a:r>
            <a:endParaRPr lang="de-DE" sz="800" dirty="0"/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69630" y="2340553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9316074" y="2307893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TV</a:t>
            </a:r>
            <a:endParaRPr lang="de-DE" sz="800" dirty="0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73484" y="2563707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9319928" y="2531047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ADTV</a:t>
            </a:r>
            <a:endParaRPr lang="de-DE" sz="800" dirty="0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69630" y="2813633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9316074" y="2780973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Print</a:t>
            </a:r>
            <a:endParaRPr lang="de-DE" sz="800" dirty="0"/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77097" y="3068365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9323541" y="3035705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Funk</a:t>
            </a:r>
            <a:endParaRPr lang="de-DE" sz="800" dirty="0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73484" y="3326001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9319927" y="3293341"/>
            <a:ext cx="780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OOH</a:t>
            </a:r>
            <a:endParaRPr lang="de-DE" sz="800" dirty="0"/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063057" y="233812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10209500" y="2299046"/>
            <a:ext cx="780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Digital</a:t>
            </a:r>
            <a:endParaRPr lang="de-DE" sz="800" dirty="0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067454" y="256370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10216966" y="2530080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Social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 Media</a:t>
            </a:r>
            <a:endParaRPr lang="de-DE" sz="800" dirty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058882" y="2813633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10209500" y="2789286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Influencer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 / </a:t>
            </a:r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Spokesperson</a:t>
            </a:r>
            <a:endParaRPr lang="de-DE" sz="800" dirty="0"/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063055" y="3068365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10209500" y="3035705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Andere</a:t>
            </a:r>
            <a:endParaRPr lang="de-DE" sz="800" dirty="0"/>
          </a:p>
        </p:txBody>
      </p:sp>
      <p:sp>
        <p:nvSpPr>
          <p:cNvPr id="62" name="Textfeld 61"/>
          <p:cNvSpPr txBox="1"/>
          <p:nvPr/>
        </p:nvSpPr>
        <p:spPr>
          <a:xfrm>
            <a:off x="7137747" y="1739338"/>
            <a:ext cx="1403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latin typeface="Arial" charset="0"/>
                <a:ea typeface="Arial" charset="0"/>
                <a:cs typeface="Arial" charset="0"/>
              </a:rPr>
              <a:t>Markenkommunikation</a:t>
            </a:r>
            <a:endParaRPr lang="de-DE" sz="800" b="1" dirty="0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7240529" y="3714670"/>
            <a:ext cx="1852266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xx.xx</a:t>
            </a: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.- </a:t>
            </a:r>
            <a:r>
              <a:rPr lang="de-DE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xx.xx.xxxx</a:t>
            </a:r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9092795" y="3750242"/>
            <a:ext cx="23778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Arial" charset="0"/>
                <a:ea typeface="Arial" charset="0"/>
                <a:cs typeface="Arial" charset="0"/>
              </a:rPr>
              <a:t>BA-Promotion</a:t>
            </a:r>
            <a:endParaRPr lang="de-DE" sz="800" dirty="0"/>
          </a:p>
        </p:txBody>
      </p:sp>
      <p:sp>
        <p:nvSpPr>
          <p:cNvPr id="65" name="Textfeld 64"/>
          <p:cNvSpPr txBox="1"/>
          <p:nvPr/>
        </p:nvSpPr>
        <p:spPr>
          <a:xfrm>
            <a:off x="7148380" y="3506067"/>
            <a:ext cx="1403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latin typeface="Arial" charset="0"/>
                <a:ea typeface="Arial" charset="0"/>
                <a:cs typeface="Arial" charset="0"/>
              </a:rPr>
              <a:t>YBPN</a:t>
            </a:r>
            <a:endParaRPr lang="de-DE" sz="800" b="1" dirty="0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69630" y="4073197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9316073" y="4040537"/>
            <a:ext cx="1674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Mediapromotion </a:t>
            </a:r>
            <a:r>
              <a:rPr lang="de-DE" sz="800">
                <a:latin typeface="Arial" charset="0"/>
                <a:ea typeface="Arial" charset="0"/>
                <a:cs typeface="Arial" charset="0"/>
              </a:rPr>
              <a:t>ohne Mailing</a:t>
            </a:r>
            <a:endParaRPr lang="de-DE" sz="800" dirty="0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69630" y="4295270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9" name="Textfeld 68"/>
          <p:cNvSpPr txBox="1"/>
          <p:nvPr/>
        </p:nvSpPr>
        <p:spPr>
          <a:xfrm>
            <a:off x="9316073" y="4262610"/>
            <a:ext cx="1674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BA-Promotion mit Mailing</a:t>
            </a:r>
            <a:endParaRPr lang="de-DE" sz="800" dirty="0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69630" y="454163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1" name="Textfeld 70"/>
          <p:cNvSpPr txBox="1"/>
          <p:nvPr/>
        </p:nvSpPr>
        <p:spPr>
          <a:xfrm>
            <a:off x="9316073" y="4508978"/>
            <a:ext cx="1674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BA Premium Mailing</a:t>
            </a:r>
            <a:endParaRPr lang="de-DE" sz="800" dirty="0"/>
          </a:p>
        </p:txBody>
      </p:sp>
      <p:sp>
        <p:nvSpPr>
          <p:cNvPr id="74" name="Textfeld 73"/>
          <p:cNvSpPr txBox="1"/>
          <p:nvPr/>
        </p:nvSpPr>
        <p:spPr>
          <a:xfrm>
            <a:off x="7158426" y="4727478"/>
            <a:ext cx="1403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latin typeface="Arial" charset="0"/>
                <a:ea typeface="Arial" charset="0"/>
                <a:cs typeface="Arial" charset="0"/>
              </a:rPr>
              <a:t>Pieper Marketing Mix</a:t>
            </a:r>
            <a:endParaRPr lang="de-DE" sz="800" b="1" dirty="0"/>
          </a:p>
        </p:txBody>
      </p:sp>
      <p:sp>
        <p:nvSpPr>
          <p:cNvPr id="104" name="Textfeld 103"/>
          <p:cNvSpPr txBox="1"/>
          <p:nvPr/>
        </p:nvSpPr>
        <p:spPr>
          <a:xfrm>
            <a:off x="9065949" y="4930649"/>
            <a:ext cx="1262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Digital</a:t>
            </a:r>
            <a:endParaRPr lang="de-DE" sz="800" dirty="0"/>
          </a:p>
        </p:txBody>
      </p:sp>
      <p:sp>
        <p:nvSpPr>
          <p:cNvPr id="105" name="Rechteck 104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61266" y="5131569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106" name="Textfeld 105"/>
          <p:cNvSpPr txBox="1"/>
          <p:nvPr/>
        </p:nvSpPr>
        <p:spPr>
          <a:xfrm>
            <a:off x="9307709" y="5092489"/>
            <a:ext cx="9356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Arial" charset="0"/>
                <a:ea typeface="Arial" charset="0"/>
                <a:cs typeface="Arial" charset="0"/>
              </a:rPr>
              <a:t>Promotionfläche</a:t>
            </a:r>
            <a:endParaRPr lang="de-DE" sz="800" dirty="0"/>
          </a:p>
        </p:txBody>
      </p:sp>
      <p:sp>
        <p:nvSpPr>
          <p:cNvPr id="107" name="Rechteck 106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50741" y="5364289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8" name="Textfeld 107"/>
          <p:cNvSpPr txBox="1"/>
          <p:nvPr/>
        </p:nvSpPr>
        <p:spPr>
          <a:xfrm>
            <a:off x="9315175" y="5323523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Andere </a:t>
            </a:r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onsite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 Tools</a:t>
            </a:r>
            <a:endParaRPr lang="de-DE" sz="800" dirty="0"/>
          </a:p>
        </p:txBody>
      </p:sp>
      <p:sp>
        <p:nvSpPr>
          <p:cNvPr id="109" name="Rechteck 108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57091" y="560707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110" name="Textfeld 109"/>
          <p:cNvSpPr txBox="1"/>
          <p:nvPr/>
        </p:nvSpPr>
        <p:spPr>
          <a:xfrm>
            <a:off x="9307709" y="5582729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Newsletter</a:t>
            </a:r>
            <a:endParaRPr lang="de-DE" sz="800" dirty="0"/>
          </a:p>
        </p:txBody>
      </p:sp>
      <p:sp>
        <p:nvSpPr>
          <p:cNvPr id="111" name="Rechteck 110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61264" y="586180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112" name="Textfeld 111"/>
          <p:cNvSpPr txBox="1"/>
          <p:nvPr/>
        </p:nvSpPr>
        <p:spPr>
          <a:xfrm>
            <a:off x="9307709" y="5829148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Social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 Media</a:t>
            </a:r>
            <a:endParaRPr lang="de-DE" sz="800" dirty="0"/>
          </a:p>
        </p:txBody>
      </p:sp>
      <p:sp>
        <p:nvSpPr>
          <p:cNvPr id="113" name="Textfeld 112"/>
          <p:cNvSpPr txBox="1"/>
          <p:nvPr/>
        </p:nvSpPr>
        <p:spPr>
          <a:xfrm>
            <a:off x="10435069" y="4925620"/>
            <a:ext cx="1262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CRM</a:t>
            </a:r>
            <a:endParaRPr lang="de-DE" sz="800" dirty="0"/>
          </a:p>
        </p:txBody>
      </p:sp>
      <p:sp>
        <p:nvSpPr>
          <p:cNvPr id="114" name="Rechteck 113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530386" y="5126540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5" name="Textfeld 114"/>
          <p:cNvSpPr txBox="1"/>
          <p:nvPr/>
        </p:nvSpPr>
        <p:spPr>
          <a:xfrm>
            <a:off x="10676829" y="5087460"/>
            <a:ext cx="9356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Mailing</a:t>
            </a:r>
            <a:endParaRPr lang="de-DE" sz="800" dirty="0"/>
          </a:p>
        </p:txBody>
      </p:sp>
      <p:sp>
        <p:nvSpPr>
          <p:cNvPr id="116" name="Rechteck 115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530385" y="536352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7" name="Textfeld 116"/>
          <p:cNvSpPr txBox="1"/>
          <p:nvPr/>
        </p:nvSpPr>
        <p:spPr>
          <a:xfrm>
            <a:off x="10671279" y="5333730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Beauty Booklet</a:t>
            </a:r>
            <a:endParaRPr lang="de-DE" sz="800" dirty="0"/>
          </a:p>
        </p:txBody>
      </p:sp>
      <p:sp>
        <p:nvSpPr>
          <p:cNvPr id="118" name="Rechteck 117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534588" y="572114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9" name="Textfeld 118"/>
          <p:cNvSpPr txBox="1"/>
          <p:nvPr/>
        </p:nvSpPr>
        <p:spPr>
          <a:xfrm>
            <a:off x="10671279" y="5683934"/>
            <a:ext cx="941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Arial" charset="0"/>
                <a:ea typeface="Arial" charset="0"/>
                <a:cs typeface="Arial" charset="0"/>
              </a:rPr>
              <a:t>Pieper-Prospekt</a:t>
            </a:r>
            <a:endParaRPr lang="de-DE" sz="800" dirty="0"/>
          </a:p>
        </p:txBody>
      </p:sp>
      <p:sp>
        <p:nvSpPr>
          <p:cNvPr id="120" name="Textfeld 119"/>
          <p:cNvSpPr txBox="1"/>
          <p:nvPr/>
        </p:nvSpPr>
        <p:spPr>
          <a:xfrm>
            <a:off x="10435069" y="5518262"/>
            <a:ext cx="1262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Print</a:t>
            </a:r>
            <a:endParaRPr lang="de-DE" sz="800" dirty="0"/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534588" y="5965407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10671279" y="5928193"/>
            <a:ext cx="941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Beauty-talk</a:t>
            </a:r>
            <a:endParaRPr lang="de-DE" sz="800" dirty="0"/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70E754E7-F6B8-D0D6-AEF6-724B872B2A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434634"/>
              </p:ext>
            </p:extLst>
          </p:nvPr>
        </p:nvGraphicFramePr>
        <p:xfrm>
          <a:off x="1120983" y="862364"/>
          <a:ext cx="1940181" cy="2680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937691" imgH="6819834" progId="Acrobat.Document.DC">
                  <p:embed/>
                </p:oleObj>
              </mc:Choice>
              <mc:Fallback>
                <p:oleObj name="Acrobat Document" r:id="rId2" imgW="4937691" imgH="681983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20983" y="862364"/>
                        <a:ext cx="1940181" cy="2680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78C80C01-08CB-E48D-4BC3-4729F874941D}"/>
              </a:ext>
            </a:extLst>
          </p:cNvPr>
          <p:cNvSpPr txBox="1"/>
          <p:nvPr/>
        </p:nvSpPr>
        <p:spPr>
          <a:xfrm>
            <a:off x="3274252" y="1511609"/>
            <a:ext cx="3549629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800" b="0" i="0" u="none" strike="noStrike" baseline="0" dirty="0">
                <a:solidFill>
                  <a:srgbClr val="DA0000"/>
                </a:solidFill>
                <a:latin typeface="Clarins-Regular" panose="02000506000000020003" pitchFamily="2" charset="0"/>
              </a:rPr>
              <a:t>Key-Facts:</a:t>
            </a:r>
          </a:p>
          <a:p>
            <a:pPr algn="l"/>
            <a:r>
              <a:rPr lang="de-DE" sz="1000" b="0" i="0" u="none" strike="noStrike" baseline="0" dirty="0">
                <a:solidFill>
                  <a:srgbClr val="000000"/>
                </a:solidFill>
                <a:latin typeface="GothamHTF-Light"/>
              </a:rPr>
              <a:t>· Hochwirksame Feuchtigkeitszufuhr. Stellt die</a:t>
            </a:r>
          </a:p>
          <a:p>
            <a:pPr algn="l"/>
            <a:r>
              <a:rPr lang="de-DE" sz="1000" b="0" i="0" u="none" strike="noStrike" baseline="0" dirty="0">
                <a:solidFill>
                  <a:srgbClr val="000000"/>
                </a:solidFill>
                <a:latin typeface="GothamHTF-Light"/>
              </a:rPr>
              <a:t>natürlichen Abwehrkräfte der Haut wieder her.</a:t>
            </a:r>
          </a:p>
          <a:p>
            <a:pPr algn="l"/>
            <a:r>
              <a:rPr lang="de-DE" sz="1000" b="0" i="0" u="none" strike="noStrike" baseline="0" dirty="0">
                <a:solidFill>
                  <a:srgbClr val="000000"/>
                </a:solidFill>
                <a:latin typeface="GothamHTF-Light"/>
              </a:rPr>
              <a:t>· Polstert Haut und Lippen auf.</a:t>
            </a:r>
          </a:p>
          <a:p>
            <a:pPr algn="l"/>
            <a:r>
              <a:rPr lang="de-DE" sz="1000" b="0" i="0" u="none" strike="noStrike" baseline="0" dirty="0">
                <a:solidFill>
                  <a:srgbClr val="000000"/>
                </a:solidFill>
                <a:latin typeface="GothamHTF-Light"/>
              </a:rPr>
              <a:t>· Repariert und stärkt die Hautschutzbarriere.</a:t>
            </a:r>
          </a:p>
          <a:p>
            <a:pPr algn="l"/>
            <a:r>
              <a:rPr lang="de-DE" sz="1000" b="0" i="0" u="none" strike="noStrike" baseline="0" dirty="0">
                <a:solidFill>
                  <a:srgbClr val="000000"/>
                </a:solidFill>
                <a:latin typeface="GothamHTF-Light"/>
              </a:rPr>
              <a:t>· 86%</a:t>
            </a:r>
            <a:r>
              <a:rPr lang="de-DE" sz="600" b="0" i="0" u="none" strike="noStrike" baseline="0" dirty="0">
                <a:solidFill>
                  <a:srgbClr val="000000"/>
                </a:solidFill>
                <a:latin typeface="GothamHTF-Light"/>
              </a:rPr>
              <a:t>* </a:t>
            </a:r>
            <a:r>
              <a:rPr lang="de-DE" sz="1000" b="0" i="0" u="none" strike="noStrike" baseline="0" dirty="0">
                <a:solidFill>
                  <a:srgbClr val="000000"/>
                </a:solidFill>
                <a:latin typeface="GothamHTF-Light"/>
              </a:rPr>
              <a:t>der Frauen geben an, dass die</a:t>
            </a:r>
          </a:p>
          <a:p>
            <a:pPr algn="l"/>
            <a:r>
              <a:rPr lang="de-DE" sz="1000" b="0" i="0" u="none" strike="noStrike" baseline="0" dirty="0">
                <a:solidFill>
                  <a:srgbClr val="000000"/>
                </a:solidFill>
                <a:latin typeface="GothamHTF-Light"/>
              </a:rPr>
              <a:t>Feuchtigkeitsversorgung aktiviert wurde.</a:t>
            </a:r>
          </a:p>
          <a:p>
            <a:pPr algn="l"/>
            <a:r>
              <a:rPr lang="de-DE" sz="1000" b="0" i="0" u="none" strike="noStrike" baseline="0" dirty="0">
                <a:solidFill>
                  <a:srgbClr val="26D2F1"/>
                </a:solidFill>
                <a:latin typeface="GothamHTF-Book"/>
              </a:rPr>
              <a:t>· Dank der acetylierten Hyaluronsäure dringt die</a:t>
            </a:r>
          </a:p>
          <a:p>
            <a:pPr algn="l"/>
            <a:r>
              <a:rPr lang="de-DE" sz="1000" b="0" i="0" u="none" strike="noStrike" baseline="0" dirty="0">
                <a:solidFill>
                  <a:srgbClr val="26D2F1"/>
                </a:solidFill>
                <a:latin typeface="GothamHTF-Book"/>
              </a:rPr>
              <a:t>Feuchtigkeit noch tiefer in die Haut und sorgt</a:t>
            </a:r>
          </a:p>
          <a:p>
            <a:pPr algn="l"/>
            <a:r>
              <a:rPr lang="de-DE" sz="1000" b="0" i="0" u="none" strike="noStrike" baseline="0" dirty="0">
                <a:solidFill>
                  <a:srgbClr val="26D2F1"/>
                </a:solidFill>
                <a:latin typeface="GothamHTF-Book"/>
              </a:rPr>
              <a:t>für eine langanhaltende, elastische und</a:t>
            </a:r>
          </a:p>
          <a:p>
            <a:pPr algn="l"/>
            <a:r>
              <a:rPr lang="de-DE" sz="1000" b="0" i="0" u="none" strike="noStrike" baseline="0" dirty="0">
                <a:solidFill>
                  <a:srgbClr val="26D2F1"/>
                </a:solidFill>
                <a:latin typeface="GothamHTF-Book"/>
              </a:rPr>
              <a:t>geschmeidigere Haut.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9149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E6457-CED4-3783-EF8C-415776B97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hteck 98">
            <a:extLst>
              <a:ext uri="{FF2B5EF4-FFF2-40B4-BE49-F238E27FC236}">
                <a16:creationId xmlns:a16="http://schemas.microsoft.com/office/drawing/2014/main" id="{83FA4882-E0FB-0DFA-F1F6-697EA92D9F84}"/>
              </a:ext>
            </a:extLst>
          </p:cNvPr>
          <p:cNvSpPr/>
          <p:nvPr/>
        </p:nvSpPr>
        <p:spPr>
          <a:xfrm>
            <a:off x="7243292" y="5128033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0" name="Textfeld 99">
            <a:extLst>
              <a:ext uri="{FF2B5EF4-FFF2-40B4-BE49-F238E27FC236}">
                <a16:creationId xmlns:a16="http://schemas.microsoft.com/office/drawing/2014/main" id="{C3063DED-0A9D-1803-B2B3-79F4579F0BF3}"/>
              </a:ext>
            </a:extLst>
          </p:cNvPr>
          <p:cNvSpPr txBox="1"/>
          <p:nvPr/>
        </p:nvSpPr>
        <p:spPr>
          <a:xfrm>
            <a:off x="7389735" y="5095373"/>
            <a:ext cx="13835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Arial" charset="0"/>
                <a:ea typeface="Arial" charset="0"/>
                <a:cs typeface="Arial" charset="0"/>
              </a:rPr>
              <a:t>Schaufensterdekorationen</a:t>
            </a:r>
            <a:endParaRPr lang="de-DE" sz="800" dirty="0"/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F943A085-6DBD-2B68-4B41-F81574D23099}"/>
              </a:ext>
            </a:extLst>
          </p:cNvPr>
          <p:cNvSpPr txBox="1"/>
          <p:nvPr/>
        </p:nvSpPr>
        <p:spPr>
          <a:xfrm>
            <a:off x="7161314" y="4930649"/>
            <a:ext cx="1262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POS</a:t>
            </a:r>
            <a:endParaRPr lang="de-DE" sz="800" dirty="0"/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8ADD8D2E-A672-189C-5050-04CB14090576}"/>
              </a:ext>
            </a:extLst>
          </p:cNvPr>
          <p:cNvSpPr/>
          <p:nvPr/>
        </p:nvSpPr>
        <p:spPr>
          <a:xfrm>
            <a:off x="7250758" y="5371885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3" name="Textfeld 102">
            <a:extLst>
              <a:ext uri="{FF2B5EF4-FFF2-40B4-BE49-F238E27FC236}">
                <a16:creationId xmlns:a16="http://schemas.microsoft.com/office/drawing/2014/main" id="{7E8FA663-A84A-8784-FF61-C066E8BBB5A8}"/>
              </a:ext>
            </a:extLst>
          </p:cNvPr>
          <p:cNvSpPr txBox="1"/>
          <p:nvPr/>
        </p:nvSpPr>
        <p:spPr>
          <a:xfrm>
            <a:off x="7389735" y="5333388"/>
            <a:ext cx="155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Indoor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 Tools</a:t>
            </a:r>
            <a:br>
              <a:rPr lang="de-DE" sz="800" dirty="0">
                <a:latin typeface="Arial" charset="0"/>
                <a:ea typeface="Arial" charset="0"/>
                <a:cs typeface="Arial" charset="0"/>
              </a:rPr>
            </a:br>
            <a:r>
              <a:rPr lang="de-DE" sz="800" dirty="0">
                <a:latin typeface="Arial" charset="0"/>
                <a:ea typeface="Arial" charset="0"/>
                <a:cs typeface="Arial" charset="0"/>
              </a:rPr>
              <a:t>(Zweitplatzierung, T-Gondel, POS-Säule, power </a:t>
            </a:r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table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u.ä.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)</a:t>
            </a:r>
            <a:endParaRPr lang="de-DE" sz="800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A0A310FC-30FF-022C-30B6-1A775CA65CBA}"/>
              </a:ext>
            </a:extLst>
          </p:cNvPr>
          <p:cNvSpPr/>
          <p:nvPr/>
        </p:nvSpPr>
        <p:spPr>
          <a:xfrm>
            <a:off x="1057139" y="5090179"/>
            <a:ext cx="991942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15.03.24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6671BD0-8112-D2DD-7C53-DCA3F3644C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Seite </a:t>
            </a:r>
            <a:fld id="{28B2DC75-0B5D-9644-9A00-6C9501BDDF16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668AABE-F64B-44B8-3DCF-8AD503BC51A2}"/>
              </a:ext>
            </a:extLst>
          </p:cNvPr>
          <p:cNvSpPr/>
          <p:nvPr/>
        </p:nvSpPr>
        <p:spPr>
          <a:xfrm>
            <a:off x="969775" y="633640"/>
            <a:ext cx="5938222" cy="2947633"/>
          </a:xfrm>
          <a:prstGeom prst="rect">
            <a:avLst/>
          </a:prstGeom>
          <a:noFill/>
          <a:ln w="19050">
            <a:solidFill>
              <a:srgbClr val="000000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1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Produktbild (bei </a:t>
            </a:r>
            <a:r>
              <a:rPr lang="de-DE" sz="10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make-up</a:t>
            </a:r>
            <a:r>
              <a:rPr lang="de-DE" sz="1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bitte Farbpalette einfügen)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A317921-A7AD-454C-A958-A7ABF901FBB7}"/>
              </a:ext>
            </a:extLst>
          </p:cNvPr>
          <p:cNvSpPr/>
          <p:nvPr/>
        </p:nvSpPr>
        <p:spPr>
          <a:xfrm>
            <a:off x="7138563" y="633639"/>
            <a:ext cx="4412306" cy="764062"/>
          </a:xfrm>
          <a:prstGeom prst="rect">
            <a:avLst/>
          </a:prstGeom>
          <a:noFill/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0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Launchpriorisierung</a:t>
            </a:r>
            <a:r>
              <a:rPr lang="de-DE" sz="1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im Kalenderjahr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5B12CD0-FE34-8D22-26C5-A73B142FE49D}"/>
              </a:ext>
            </a:extLst>
          </p:cNvPr>
          <p:cNvSpPr/>
          <p:nvPr/>
        </p:nvSpPr>
        <p:spPr>
          <a:xfrm>
            <a:off x="9131536" y="102286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CE4A37F-CB3B-89D5-DB3A-D55495C2EA12}"/>
              </a:ext>
            </a:extLst>
          </p:cNvPr>
          <p:cNvSpPr txBox="1"/>
          <p:nvPr/>
        </p:nvSpPr>
        <p:spPr>
          <a:xfrm>
            <a:off x="9210383" y="990206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Prio</a:t>
            </a:r>
            <a:r>
              <a:rPr lang="de-DE" sz="800" dirty="0"/>
              <a:t> 1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37777E8-D626-13E8-B2E3-10D65B823F50}"/>
              </a:ext>
            </a:extLst>
          </p:cNvPr>
          <p:cNvSpPr/>
          <p:nvPr/>
        </p:nvSpPr>
        <p:spPr>
          <a:xfrm>
            <a:off x="10065044" y="102348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7783FD8-1FF7-C0F0-196B-EF29F5EA50A1}"/>
              </a:ext>
            </a:extLst>
          </p:cNvPr>
          <p:cNvSpPr txBox="1"/>
          <p:nvPr/>
        </p:nvSpPr>
        <p:spPr>
          <a:xfrm>
            <a:off x="10143891" y="990826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Prio</a:t>
            </a:r>
            <a:r>
              <a:rPr lang="de-DE" sz="800" dirty="0"/>
              <a:t> 2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28135C4-D095-6BFC-8191-809E2B90D770}"/>
              </a:ext>
            </a:extLst>
          </p:cNvPr>
          <p:cNvSpPr/>
          <p:nvPr/>
        </p:nvSpPr>
        <p:spPr>
          <a:xfrm>
            <a:off x="10936075" y="102286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6056865-6AE0-8314-6BF7-A7FBFB03BF24}"/>
              </a:ext>
            </a:extLst>
          </p:cNvPr>
          <p:cNvSpPr txBox="1"/>
          <p:nvPr/>
        </p:nvSpPr>
        <p:spPr>
          <a:xfrm>
            <a:off x="11014922" y="990206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Prio</a:t>
            </a:r>
            <a:r>
              <a:rPr lang="de-DE" sz="800" dirty="0"/>
              <a:t> 3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6E3F7C6A-6ABF-F4E8-3138-93A4DEE4B506}"/>
              </a:ext>
            </a:extLst>
          </p:cNvPr>
          <p:cNvSpPr/>
          <p:nvPr/>
        </p:nvSpPr>
        <p:spPr>
          <a:xfrm>
            <a:off x="969775" y="3679155"/>
            <a:ext cx="5938222" cy="1235618"/>
          </a:xfrm>
          <a:prstGeom prst="rect">
            <a:avLst/>
          </a:prstGeom>
          <a:noFill/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Key Benefits der Neuheit und/oder Duftnoten:</a:t>
            </a:r>
          </a:p>
          <a:p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</a:t>
            </a:r>
            <a:r>
              <a:rPr lang="de-DE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Cleanser</a:t>
            </a: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Relaunch mit Marktbereinigung</a:t>
            </a:r>
          </a:p>
          <a:p>
            <a:pPr marL="171450" indent="-171450">
              <a:buFont typeface="Arial" charset="0"/>
              <a:buChar char="•"/>
            </a:pP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 marL="171450" indent="-171450">
              <a:buFont typeface="Arial" charset="0"/>
              <a:buChar char="•"/>
            </a:pP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 marL="171450" indent="-171450">
              <a:buFont typeface="Arial" charset="0"/>
              <a:buChar char="•"/>
            </a:pP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 marL="171450" indent="-171450">
              <a:buFont typeface="Arial" charset="0"/>
              <a:buChar char="•"/>
            </a:pP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FDDFCFB-CB90-7B69-294E-43FEC32D72A8}"/>
              </a:ext>
            </a:extLst>
          </p:cNvPr>
          <p:cNvSpPr txBox="1"/>
          <p:nvPr/>
        </p:nvSpPr>
        <p:spPr>
          <a:xfrm>
            <a:off x="2049079" y="5128790"/>
            <a:ext cx="1199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Letzter Bestelltermin</a:t>
            </a:r>
            <a:endParaRPr lang="de-DE" sz="800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602A846E-5B04-BD76-1740-C0D488E2CBCB}"/>
              </a:ext>
            </a:extLst>
          </p:cNvPr>
          <p:cNvSpPr/>
          <p:nvPr/>
        </p:nvSpPr>
        <p:spPr>
          <a:xfrm>
            <a:off x="1055067" y="5868545"/>
            <a:ext cx="994013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08.04.2024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C1B33599-5B69-CA55-D3CD-DAFCB715B6C1}"/>
              </a:ext>
            </a:extLst>
          </p:cNvPr>
          <p:cNvSpPr/>
          <p:nvPr/>
        </p:nvSpPr>
        <p:spPr>
          <a:xfrm>
            <a:off x="1057139" y="5480954"/>
            <a:ext cx="991942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KW 14/15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739B2FE-B52F-2BA2-28FD-072E8EF817B3}"/>
              </a:ext>
            </a:extLst>
          </p:cNvPr>
          <p:cNvSpPr txBox="1"/>
          <p:nvPr/>
        </p:nvSpPr>
        <p:spPr>
          <a:xfrm>
            <a:off x="2049080" y="5519565"/>
            <a:ext cx="796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Liefertermin</a:t>
            </a:r>
            <a:endParaRPr lang="de-DE" sz="8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C7558B3-B5F4-7AA4-7BA1-6B90FF30DDD5}"/>
              </a:ext>
            </a:extLst>
          </p:cNvPr>
          <p:cNvSpPr txBox="1"/>
          <p:nvPr/>
        </p:nvSpPr>
        <p:spPr>
          <a:xfrm>
            <a:off x="2049078" y="5908748"/>
            <a:ext cx="12741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OCD (on </a:t>
            </a:r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counter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date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)</a:t>
            </a:r>
            <a:endParaRPr lang="de-DE" sz="800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DD59A235-02D9-63FC-2600-B5718E8D4357}"/>
              </a:ext>
            </a:extLst>
          </p:cNvPr>
          <p:cNvSpPr/>
          <p:nvPr/>
        </p:nvSpPr>
        <p:spPr>
          <a:xfrm>
            <a:off x="5227093" y="5090179"/>
            <a:ext cx="1596788" cy="6866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 anchorCtr="0"/>
          <a:lstStyle/>
          <a:p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</a:t>
            </a:r>
            <a:b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</a:t>
            </a:r>
            <a:b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4B8F218-4F19-0478-65FB-10F7CF5E9FA0}"/>
              </a:ext>
            </a:extLst>
          </p:cNvPr>
          <p:cNvSpPr txBox="1"/>
          <p:nvPr/>
        </p:nvSpPr>
        <p:spPr>
          <a:xfrm>
            <a:off x="3958382" y="5129928"/>
            <a:ext cx="12687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>
                <a:latin typeface="Arial" charset="0"/>
                <a:ea typeface="Arial" charset="0"/>
                <a:cs typeface="Arial" charset="0"/>
              </a:rPr>
              <a:t>GWP / Luxustestmuster</a:t>
            </a:r>
            <a:endParaRPr lang="de-DE" sz="800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20F8930-125D-186D-2608-A11154F9A358}"/>
              </a:ext>
            </a:extLst>
          </p:cNvPr>
          <p:cNvSpPr txBox="1"/>
          <p:nvPr/>
        </p:nvSpPr>
        <p:spPr>
          <a:xfrm>
            <a:off x="3958382" y="5908748"/>
            <a:ext cx="12687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>
                <a:latin typeface="Arial" charset="0"/>
                <a:ea typeface="Arial" charset="0"/>
                <a:cs typeface="Arial" charset="0"/>
              </a:rPr>
              <a:t>Tester</a:t>
            </a:r>
            <a:endParaRPr lang="de-DE" sz="800" dirty="0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9CD7AFF1-EE86-33C4-F926-5D593A044A14}"/>
              </a:ext>
            </a:extLst>
          </p:cNvPr>
          <p:cNvSpPr/>
          <p:nvPr/>
        </p:nvSpPr>
        <p:spPr>
          <a:xfrm>
            <a:off x="5230234" y="594140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049401-EFCC-C9D9-66FE-B94DD2EEEF71}"/>
              </a:ext>
            </a:extLst>
          </p:cNvPr>
          <p:cNvSpPr txBox="1"/>
          <p:nvPr/>
        </p:nvSpPr>
        <p:spPr>
          <a:xfrm>
            <a:off x="5309081" y="5908748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Ja</a:t>
            </a:r>
            <a:endParaRPr lang="de-DE" sz="800" dirty="0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4BFF770E-515B-8CCB-5635-2E75F57172A4}"/>
              </a:ext>
            </a:extLst>
          </p:cNvPr>
          <p:cNvSpPr/>
          <p:nvPr/>
        </p:nvSpPr>
        <p:spPr>
          <a:xfrm>
            <a:off x="5765239" y="594140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2BD9317E-A569-DDF8-2222-577473B515CC}"/>
              </a:ext>
            </a:extLst>
          </p:cNvPr>
          <p:cNvSpPr txBox="1"/>
          <p:nvPr/>
        </p:nvSpPr>
        <p:spPr>
          <a:xfrm>
            <a:off x="5844086" y="5908748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Nein</a:t>
            </a:r>
            <a:endParaRPr lang="de-DE" sz="800" dirty="0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6FFA056C-C6F2-294A-2BE9-7D2918F2A407}"/>
              </a:ext>
            </a:extLst>
          </p:cNvPr>
          <p:cNvSpPr/>
          <p:nvPr/>
        </p:nvSpPr>
        <p:spPr>
          <a:xfrm>
            <a:off x="7138563" y="1511609"/>
            <a:ext cx="4412306" cy="4721025"/>
          </a:xfrm>
          <a:prstGeom prst="rect">
            <a:avLst/>
          </a:prstGeom>
          <a:noFill/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Marketing / Kommunikation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2DDCEF82-7B3B-611E-60C7-F387E7EDA023}"/>
              </a:ext>
            </a:extLst>
          </p:cNvPr>
          <p:cNvSpPr/>
          <p:nvPr/>
        </p:nvSpPr>
        <p:spPr>
          <a:xfrm>
            <a:off x="969775" y="5002656"/>
            <a:ext cx="5938222" cy="1235618"/>
          </a:xfrm>
          <a:prstGeom prst="rect">
            <a:avLst/>
          </a:prstGeom>
          <a:noFill/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77319979-9B85-B130-8837-F6EBC2FBD188}"/>
              </a:ext>
            </a:extLst>
          </p:cNvPr>
          <p:cNvSpPr/>
          <p:nvPr/>
        </p:nvSpPr>
        <p:spPr>
          <a:xfrm>
            <a:off x="7229896" y="1947941"/>
            <a:ext cx="1852266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xx.xx</a:t>
            </a: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.- </a:t>
            </a:r>
            <a:r>
              <a:rPr lang="de-DE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xx.xx.xxxx</a:t>
            </a:r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F9E9BD33-EBC9-0677-F2F8-5A0560A96432}"/>
              </a:ext>
            </a:extLst>
          </p:cNvPr>
          <p:cNvSpPr txBox="1"/>
          <p:nvPr/>
        </p:nvSpPr>
        <p:spPr>
          <a:xfrm>
            <a:off x="9082161" y="1926552"/>
            <a:ext cx="2377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Kommunikationszeitraum / Media</a:t>
            </a:r>
            <a:br>
              <a:rPr lang="de-DE" sz="800" dirty="0">
                <a:latin typeface="Arial" charset="0"/>
                <a:ea typeface="Arial" charset="0"/>
                <a:cs typeface="Arial" charset="0"/>
              </a:rPr>
            </a:br>
            <a:r>
              <a:rPr lang="de-DE" sz="800" dirty="0">
                <a:latin typeface="Arial" charset="0"/>
                <a:ea typeface="Arial" charset="0"/>
                <a:cs typeface="Arial" charset="0"/>
              </a:rPr>
              <a:t>Details: Was? Wann? Wo?: Mediapläne anbei</a:t>
            </a:r>
            <a:endParaRPr lang="de-DE" sz="800" dirty="0"/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77FBE008-4A41-DCF1-2F9B-A5705753B044}"/>
              </a:ext>
            </a:extLst>
          </p:cNvPr>
          <p:cNvSpPr/>
          <p:nvPr/>
        </p:nvSpPr>
        <p:spPr>
          <a:xfrm>
            <a:off x="9169630" y="2340553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1B31F649-B82D-92C1-C6AA-00E22F188189}"/>
              </a:ext>
            </a:extLst>
          </p:cNvPr>
          <p:cNvSpPr txBox="1"/>
          <p:nvPr/>
        </p:nvSpPr>
        <p:spPr>
          <a:xfrm>
            <a:off x="9316074" y="2307893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TV</a:t>
            </a:r>
            <a:endParaRPr lang="de-DE" sz="800" dirty="0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F777C82E-63A1-25A5-F78B-60707DA38C35}"/>
              </a:ext>
            </a:extLst>
          </p:cNvPr>
          <p:cNvSpPr/>
          <p:nvPr/>
        </p:nvSpPr>
        <p:spPr>
          <a:xfrm>
            <a:off x="9173484" y="2563707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A147EBCC-C7AF-3D67-2856-FD5C53FB89D9}"/>
              </a:ext>
            </a:extLst>
          </p:cNvPr>
          <p:cNvSpPr txBox="1"/>
          <p:nvPr/>
        </p:nvSpPr>
        <p:spPr>
          <a:xfrm>
            <a:off x="9319928" y="2531047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ADTV</a:t>
            </a:r>
            <a:endParaRPr lang="de-DE" sz="800" dirty="0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FF0B7309-FA59-7B3C-B434-CD3935BC0894}"/>
              </a:ext>
            </a:extLst>
          </p:cNvPr>
          <p:cNvSpPr/>
          <p:nvPr/>
        </p:nvSpPr>
        <p:spPr>
          <a:xfrm>
            <a:off x="9169630" y="2813633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C5C68165-5425-D73D-2056-1DC495D0DD1E}"/>
              </a:ext>
            </a:extLst>
          </p:cNvPr>
          <p:cNvSpPr txBox="1"/>
          <p:nvPr/>
        </p:nvSpPr>
        <p:spPr>
          <a:xfrm>
            <a:off x="9316074" y="2780973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Print</a:t>
            </a:r>
            <a:endParaRPr lang="de-DE" sz="800" dirty="0"/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6EF87802-D92C-FC71-6911-3E7A958AD9EF}"/>
              </a:ext>
            </a:extLst>
          </p:cNvPr>
          <p:cNvSpPr/>
          <p:nvPr/>
        </p:nvSpPr>
        <p:spPr>
          <a:xfrm>
            <a:off x="9177097" y="3068365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2CD55DC4-20B0-7497-3AEE-36F453A17178}"/>
              </a:ext>
            </a:extLst>
          </p:cNvPr>
          <p:cNvSpPr txBox="1"/>
          <p:nvPr/>
        </p:nvSpPr>
        <p:spPr>
          <a:xfrm>
            <a:off x="9323541" y="3035705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Funk</a:t>
            </a:r>
            <a:endParaRPr lang="de-DE" sz="800" dirty="0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965C5392-A76E-EE5A-E4AB-B723888FC66F}"/>
              </a:ext>
            </a:extLst>
          </p:cNvPr>
          <p:cNvSpPr/>
          <p:nvPr/>
        </p:nvSpPr>
        <p:spPr>
          <a:xfrm>
            <a:off x="9173484" y="3326001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5DA29816-31B5-3855-4694-4D7BD478A042}"/>
              </a:ext>
            </a:extLst>
          </p:cNvPr>
          <p:cNvSpPr txBox="1"/>
          <p:nvPr/>
        </p:nvSpPr>
        <p:spPr>
          <a:xfrm>
            <a:off x="9319927" y="3293341"/>
            <a:ext cx="780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OOH</a:t>
            </a:r>
            <a:endParaRPr lang="de-DE" sz="800" dirty="0"/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80A4A602-9750-AA33-D802-75BF11D50C2A}"/>
              </a:ext>
            </a:extLst>
          </p:cNvPr>
          <p:cNvSpPr/>
          <p:nvPr/>
        </p:nvSpPr>
        <p:spPr>
          <a:xfrm>
            <a:off x="10063057" y="233812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311D08F8-0F70-30A1-6569-C04E9513106F}"/>
              </a:ext>
            </a:extLst>
          </p:cNvPr>
          <p:cNvSpPr txBox="1"/>
          <p:nvPr/>
        </p:nvSpPr>
        <p:spPr>
          <a:xfrm>
            <a:off x="10209500" y="2299046"/>
            <a:ext cx="780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Digital</a:t>
            </a:r>
            <a:endParaRPr lang="de-DE" sz="800" dirty="0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1D8DDE2A-BFC8-F819-3379-3D2BCAA52E86}"/>
              </a:ext>
            </a:extLst>
          </p:cNvPr>
          <p:cNvSpPr/>
          <p:nvPr/>
        </p:nvSpPr>
        <p:spPr>
          <a:xfrm>
            <a:off x="10067454" y="256370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72A202B3-FAF3-A058-A694-4B70A43C2AE3}"/>
              </a:ext>
            </a:extLst>
          </p:cNvPr>
          <p:cNvSpPr txBox="1"/>
          <p:nvPr/>
        </p:nvSpPr>
        <p:spPr>
          <a:xfrm>
            <a:off x="10216966" y="2530080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Social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 Media</a:t>
            </a:r>
            <a:endParaRPr lang="de-DE" sz="800" dirty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95709E2B-FCA2-3734-124E-2A875C92367A}"/>
              </a:ext>
            </a:extLst>
          </p:cNvPr>
          <p:cNvSpPr/>
          <p:nvPr/>
        </p:nvSpPr>
        <p:spPr>
          <a:xfrm>
            <a:off x="10058882" y="2813633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18AA4B26-BAC4-6559-4725-1E3441836D7D}"/>
              </a:ext>
            </a:extLst>
          </p:cNvPr>
          <p:cNvSpPr txBox="1"/>
          <p:nvPr/>
        </p:nvSpPr>
        <p:spPr>
          <a:xfrm>
            <a:off x="10209500" y="2789286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Influencer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 / </a:t>
            </a:r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Spokesperson</a:t>
            </a:r>
            <a:endParaRPr lang="de-DE" sz="800" dirty="0"/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46B54C0F-4FE4-B508-B854-98A07FDBF8D6}"/>
              </a:ext>
            </a:extLst>
          </p:cNvPr>
          <p:cNvSpPr/>
          <p:nvPr/>
        </p:nvSpPr>
        <p:spPr>
          <a:xfrm>
            <a:off x="10063055" y="3068365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50BCD7FF-2959-E759-3BBE-D3BB228958EA}"/>
              </a:ext>
            </a:extLst>
          </p:cNvPr>
          <p:cNvSpPr txBox="1"/>
          <p:nvPr/>
        </p:nvSpPr>
        <p:spPr>
          <a:xfrm>
            <a:off x="10209500" y="3035705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Andere</a:t>
            </a:r>
            <a:endParaRPr lang="de-DE" sz="800" dirty="0"/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FDAAE741-7F38-E362-F999-43B6D5E3FFCF}"/>
              </a:ext>
            </a:extLst>
          </p:cNvPr>
          <p:cNvSpPr txBox="1"/>
          <p:nvPr/>
        </p:nvSpPr>
        <p:spPr>
          <a:xfrm>
            <a:off x="7137747" y="1739338"/>
            <a:ext cx="1403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latin typeface="Arial" charset="0"/>
                <a:ea typeface="Arial" charset="0"/>
                <a:cs typeface="Arial" charset="0"/>
              </a:rPr>
              <a:t>Markenkommunikation</a:t>
            </a:r>
            <a:endParaRPr lang="de-DE" sz="800" b="1" dirty="0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5BB87CBA-14DA-2E8B-529B-33D5E22C388E}"/>
              </a:ext>
            </a:extLst>
          </p:cNvPr>
          <p:cNvSpPr/>
          <p:nvPr/>
        </p:nvSpPr>
        <p:spPr>
          <a:xfrm>
            <a:off x="7240529" y="3714670"/>
            <a:ext cx="1852266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xx.xx</a:t>
            </a: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.- </a:t>
            </a:r>
            <a:r>
              <a:rPr lang="de-DE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xx.xx.xxxx</a:t>
            </a:r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114E02C-F42B-657B-52E5-B94D708AFEB4}"/>
              </a:ext>
            </a:extLst>
          </p:cNvPr>
          <p:cNvSpPr txBox="1"/>
          <p:nvPr/>
        </p:nvSpPr>
        <p:spPr>
          <a:xfrm>
            <a:off x="9092795" y="3750242"/>
            <a:ext cx="23778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Arial" charset="0"/>
                <a:ea typeface="Arial" charset="0"/>
                <a:cs typeface="Arial" charset="0"/>
              </a:rPr>
              <a:t>BA-Promotion</a:t>
            </a:r>
            <a:endParaRPr lang="de-DE" sz="800" dirty="0"/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60FB447E-A59C-20B9-2B38-EA35A9FA3618}"/>
              </a:ext>
            </a:extLst>
          </p:cNvPr>
          <p:cNvSpPr txBox="1"/>
          <p:nvPr/>
        </p:nvSpPr>
        <p:spPr>
          <a:xfrm>
            <a:off x="7148380" y="3506067"/>
            <a:ext cx="1403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latin typeface="Arial" charset="0"/>
                <a:ea typeface="Arial" charset="0"/>
                <a:cs typeface="Arial" charset="0"/>
              </a:rPr>
              <a:t>YBPN</a:t>
            </a:r>
            <a:endParaRPr lang="de-DE" sz="800" b="1" dirty="0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D947A5C3-6C57-114F-40EE-7D9D396B4532}"/>
              </a:ext>
            </a:extLst>
          </p:cNvPr>
          <p:cNvSpPr/>
          <p:nvPr/>
        </p:nvSpPr>
        <p:spPr>
          <a:xfrm>
            <a:off x="9169630" y="4073197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CBE73D4A-8977-4BA9-BB81-CD4BA29EA357}"/>
              </a:ext>
            </a:extLst>
          </p:cNvPr>
          <p:cNvSpPr txBox="1"/>
          <p:nvPr/>
        </p:nvSpPr>
        <p:spPr>
          <a:xfrm>
            <a:off x="9316073" y="4040537"/>
            <a:ext cx="1674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Mediapromotion </a:t>
            </a:r>
            <a:r>
              <a:rPr lang="de-DE" sz="800">
                <a:latin typeface="Arial" charset="0"/>
                <a:ea typeface="Arial" charset="0"/>
                <a:cs typeface="Arial" charset="0"/>
              </a:rPr>
              <a:t>ohne Mailing</a:t>
            </a:r>
            <a:endParaRPr lang="de-DE" sz="800" dirty="0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BD5D60BE-543A-0B67-435B-EC947D6B3DD8}"/>
              </a:ext>
            </a:extLst>
          </p:cNvPr>
          <p:cNvSpPr/>
          <p:nvPr/>
        </p:nvSpPr>
        <p:spPr>
          <a:xfrm>
            <a:off x="9169630" y="4295270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27162C63-AAD5-6DCD-4199-AA53CC355CAE}"/>
              </a:ext>
            </a:extLst>
          </p:cNvPr>
          <p:cNvSpPr txBox="1"/>
          <p:nvPr/>
        </p:nvSpPr>
        <p:spPr>
          <a:xfrm>
            <a:off x="9316073" y="4262610"/>
            <a:ext cx="1674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BA-Promotion mit Mailing</a:t>
            </a:r>
            <a:endParaRPr lang="de-DE" sz="800" dirty="0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673CDF44-8EF3-4408-30BB-F68CD7E87BC3}"/>
              </a:ext>
            </a:extLst>
          </p:cNvPr>
          <p:cNvSpPr/>
          <p:nvPr/>
        </p:nvSpPr>
        <p:spPr>
          <a:xfrm>
            <a:off x="9169630" y="454163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9B9991A9-5745-9237-1891-6A13DFD83C35}"/>
              </a:ext>
            </a:extLst>
          </p:cNvPr>
          <p:cNvSpPr txBox="1"/>
          <p:nvPr/>
        </p:nvSpPr>
        <p:spPr>
          <a:xfrm>
            <a:off x="9316073" y="4508978"/>
            <a:ext cx="1674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BA Premium Mailing</a:t>
            </a:r>
            <a:endParaRPr lang="de-DE" sz="800" dirty="0"/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4EEC9307-A52D-3BE8-9D2E-A0C6B4C000D6}"/>
              </a:ext>
            </a:extLst>
          </p:cNvPr>
          <p:cNvSpPr txBox="1"/>
          <p:nvPr/>
        </p:nvSpPr>
        <p:spPr>
          <a:xfrm>
            <a:off x="7158426" y="4727478"/>
            <a:ext cx="1403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latin typeface="Arial" charset="0"/>
                <a:ea typeface="Arial" charset="0"/>
                <a:cs typeface="Arial" charset="0"/>
              </a:rPr>
              <a:t>Pieper Marketing Mix</a:t>
            </a:r>
            <a:endParaRPr lang="de-DE" sz="800" b="1" dirty="0"/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566D5D8C-14E6-DAB8-982D-F6A98CD8F0BC}"/>
              </a:ext>
            </a:extLst>
          </p:cNvPr>
          <p:cNvSpPr txBox="1"/>
          <p:nvPr/>
        </p:nvSpPr>
        <p:spPr>
          <a:xfrm>
            <a:off x="9065949" y="4930649"/>
            <a:ext cx="1262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Digital</a:t>
            </a:r>
            <a:endParaRPr lang="de-DE" sz="800" dirty="0"/>
          </a:p>
        </p:txBody>
      </p:sp>
      <p:sp>
        <p:nvSpPr>
          <p:cNvPr id="105" name="Rechteck 104">
            <a:extLst>
              <a:ext uri="{FF2B5EF4-FFF2-40B4-BE49-F238E27FC236}">
                <a16:creationId xmlns:a16="http://schemas.microsoft.com/office/drawing/2014/main" id="{0825CB0A-D564-6BCD-8891-762B187BB7C9}"/>
              </a:ext>
            </a:extLst>
          </p:cNvPr>
          <p:cNvSpPr/>
          <p:nvPr/>
        </p:nvSpPr>
        <p:spPr>
          <a:xfrm>
            <a:off x="9161266" y="5131569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E64515D0-1DB1-2A45-2061-1BAED25BB343}"/>
              </a:ext>
            </a:extLst>
          </p:cNvPr>
          <p:cNvSpPr txBox="1"/>
          <p:nvPr/>
        </p:nvSpPr>
        <p:spPr>
          <a:xfrm>
            <a:off x="9307709" y="5092489"/>
            <a:ext cx="9356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Arial" charset="0"/>
                <a:ea typeface="Arial" charset="0"/>
                <a:cs typeface="Arial" charset="0"/>
              </a:rPr>
              <a:t>Promotionfläche</a:t>
            </a:r>
            <a:endParaRPr lang="de-DE" sz="800" dirty="0"/>
          </a:p>
        </p:txBody>
      </p:sp>
      <p:sp>
        <p:nvSpPr>
          <p:cNvPr id="107" name="Rechteck 106">
            <a:extLst>
              <a:ext uri="{FF2B5EF4-FFF2-40B4-BE49-F238E27FC236}">
                <a16:creationId xmlns:a16="http://schemas.microsoft.com/office/drawing/2014/main" id="{FA257D72-6E4A-2927-0F61-3AFC0729C543}"/>
              </a:ext>
            </a:extLst>
          </p:cNvPr>
          <p:cNvSpPr/>
          <p:nvPr/>
        </p:nvSpPr>
        <p:spPr>
          <a:xfrm>
            <a:off x="9150741" y="5364289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3153564D-BB63-F24E-207E-F25897FA9F45}"/>
              </a:ext>
            </a:extLst>
          </p:cNvPr>
          <p:cNvSpPr txBox="1"/>
          <p:nvPr/>
        </p:nvSpPr>
        <p:spPr>
          <a:xfrm>
            <a:off x="9315175" y="5323523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Andere </a:t>
            </a:r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onsite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 Tools</a:t>
            </a:r>
            <a:endParaRPr lang="de-DE" sz="800" dirty="0"/>
          </a:p>
        </p:txBody>
      </p:sp>
      <p:sp>
        <p:nvSpPr>
          <p:cNvPr id="109" name="Rechteck 108">
            <a:extLst>
              <a:ext uri="{FF2B5EF4-FFF2-40B4-BE49-F238E27FC236}">
                <a16:creationId xmlns:a16="http://schemas.microsoft.com/office/drawing/2014/main" id="{72BD7E56-AC2C-7B82-0ED5-647C3379819B}"/>
              </a:ext>
            </a:extLst>
          </p:cNvPr>
          <p:cNvSpPr/>
          <p:nvPr/>
        </p:nvSpPr>
        <p:spPr>
          <a:xfrm>
            <a:off x="9157091" y="560707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2D00CBD-8B79-3B46-90F0-00FBB2CB384D}"/>
              </a:ext>
            </a:extLst>
          </p:cNvPr>
          <p:cNvSpPr txBox="1"/>
          <p:nvPr/>
        </p:nvSpPr>
        <p:spPr>
          <a:xfrm>
            <a:off x="9307709" y="5582729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Newsletter</a:t>
            </a:r>
            <a:endParaRPr lang="de-DE" sz="800" dirty="0"/>
          </a:p>
        </p:txBody>
      </p:sp>
      <p:sp>
        <p:nvSpPr>
          <p:cNvPr id="111" name="Rechteck 110">
            <a:extLst>
              <a:ext uri="{FF2B5EF4-FFF2-40B4-BE49-F238E27FC236}">
                <a16:creationId xmlns:a16="http://schemas.microsoft.com/office/drawing/2014/main" id="{98896CEE-2DB2-CFE1-69B3-57E8D8481121}"/>
              </a:ext>
            </a:extLst>
          </p:cNvPr>
          <p:cNvSpPr/>
          <p:nvPr/>
        </p:nvSpPr>
        <p:spPr>
          <a:xfrm>
            <a:off x="9161264" y="586180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35365E04-1F5D-E0F4-5E99-10FA9898BB61}"/>
              </a:ext>
            </a:extLst>
          </p:cNvPr>
          <p:cNvSpPr txBox="1"/>
          <p:nvPr/>
        </p:nvSpPr>
        <p:spPr>
          <a:xfrm>
            <a:off x="9307709" y="5829148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Social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 Media</a:t>
            </a:r>
            <a:endParaRPr lang="de-DE" sz="800" dirty="0"/>
          </a:p>
        </p:txBody>
      </p:sp>
      <p:sp>
        <p:nvSpPr>
          <p:cNvPr id="113" name="Textfeld 112">
            <a:extLst>
              <a:ext uri="{FF2B5EF4-FFF2-40B4-BE49-F238E27FC236}">
                <a16:creationId xmlns:a16="http://schemas.microsoft.com/office/drawing/2014/main" id="{27AA4537-02CB-48BC-AED5-3AD77718D342}"/>
              </a:ext>
            </a:extLst>
          </p:cNvPr>
          <p:cNvSpPr txBox="1"/>
          <p:nvPr/>
        </p:nvSpPr>
        <p:spPr>
          <a:xfrm>
            <a:off x="10435069" y="4925620"/>
            <a:ext cx="1262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CRM</a:t>
            </a:r>
            <a:endParaRPr lang="de-DE" sz="800" dirty="0"/>
          </a:p>
        </p:txBody>
      </p:sp>
      <p:sp>
        <p:nvSpPr>
          <p:cNvPr id="114" name="Rechteck 113">
            <a:extLst>
              <a:ext uri="{FF2B5EF4-FFF2-40B4-BE49-F238E27FC236}">
                <a16:creationId xmlns:a16="http://schemas.microsoft.com/office/drawing/2014/main" id="{7DB5D992-F32F-299C-AC44-8B1AB6389D74}"/>
              </a:ext>
            </a:extLst>
          </p:cNvPr>
          <p:cNvSpPr/>
          <p:nvPr/>
        </p:nvSpPr>
        <p:spPr>
          <a:xfrm>
            <a:off x="10530386" y="5126540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1AF58236-FF9D-8490-1D43-AB8628438CC3}"/>
              </a:ext>
            </a:extLst>
          </p:cNvPr>
          <p:cNvSpPr txBox="1"/>
          <p:nvPr/>
        </p:nvSpPr>
        <p:spPr>
          <a:xfrm>
            <a:off x="10676829" y="5087460"/>
            <a:ext cx="9356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Mailing</a:t>
            </a:r>
            <a:endParaRPr lang="de-DE" sz="800" dirty="0"/>
          </a:p>
        </p:txBody>
      </p:sp>
      <p:sp>
        <p:nvSpPr>
          <p:cNvPr id="116" name="Rechteck 115">
            <a:extLst>
              <a:ext uri="{FF2B5EF4-FFF2-40B4-BE49-F238E27FC236}">
                <a16:creationId xmlns:a16="http://schemas.microsoft.com/office/drawing/2014/main" id="{25BEFDD3-94B5-C9AA-4208-D82712B3410A}"/>
              </a:ext>
            </a:extLst>
          </p:cNvPr>
          <p:cNvSpPr/>
          <p:nvPr/>
        </p:nvSpPr>
        <p:spPr>
          <a:xfrm>
            <a:off x="10530385" y="536352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5C6BFFE0-1F7A-A05E-80FB-FD41196DDF49}"/>
              </a:ext>
            </a:extLst>
          </p:cNvPr>
          <p:cNvSpPr txBox="1"/>
          <p:nvPr/>
        </p:nvSpPr>
        <p:spPr>
          <a:xfrm>
            <a:off x="10671279" y="5333730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Beauty Booklet</a:t>
            </a:r>
            <a:endParaRPr lang="de-DE" sz="800" dirty="0"/>
          </a:p>
        </p:txBody>
      </p:sp>
      <p:sp>
        <p:nvSpPr>
          <p:cNvPr id="118" name="Rechteck 117">
            <a:extLst>
              <a:ext uri="{FF2B5EF4-FFF2-40B4-BE49-F238E27FC236}">
                <a16:creationId xmlns:a16="http://schemas.microsoft.com/office/drawing/2014/main" id="{08E63AA4-B177-CE5D-E7B1-F7645F9B14A5}"/>
              </a:ext>
            </a:extLst>
          </p:cNvPr>
          <p:cNvSpPr/>
          <p:nvPr/>
        </p:nvSpPr>
        <p:spPr>
          <a:xfrm>
            <a:off x="10534588" y="572114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9" name="Textfeld 118">
            <a:extLst>
              <a:ext uri="{FF2B5EF4-FFF2-40B4-BE49-F238E27FC236}">
                <a16:creationId xmlns:a16="http://schemas.microsoft.com/office/drawing/2014/main" id="{A8FBB420-D272-0DE6-3769-BA93D2B04037}"/>
              </a:ext>
            </a:extLst>
          </p:cNvPr>
          <p:cNvSpPr txBox="1"/>
          <p:nvPr/>
        </p:nvSpPr>
        <p:spPr>
          <a:xfrm>
            <a:off x="10671279" y="5683934"/>
            <a:ext cx="941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Arial" charset="0"/>
                <a:ea typeface="Arial" charset="0"/>
                <a:cs typeface="Arial" charset="0"/>
              </a:rPr>
              <a:t>Pieper-Prospekt</a:t>
            </a:r>
            <a:endParaRPr lang="de-DE" sz="800" dirty="0"/>
          </a:p>
        </p:txBody>
      </p:sp>
      <p:sp>
        <p:nvSpPr>
          <p:cNvPr id="120" name="Textfeld 119">
            <a:extLst>
              <a:ext uri="{FF2B5EF4-FFF2-40B4-BE49-F238E27FC236}">
                <a16:creationId xmlns:a16="http://schemas.microsoft.com/office/drawing/2014/main" id="{2CDD11E0-F5CE-9536-6FBA-BDC7278B781D}"/>
              </a:ext>
            </a:extLst>
          </p:cNvPr>
          <p:cNvSpPr txBox="1"/>
          <p:nvPr/>
        </p:nvSpPr>
        <p:spPr>
          <a:xfrm>
            <a:off x="10435069" y="5518262"/>
            <a:ext cx="1262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Print</a:t>
            </a:r>
            <a:endParaRPr lang="de-DE" sz="800" dirty="0"/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13543D6A-715A-8893-F104-56A90FAFF997}"/>
              </a:ext>
            </a:extLst>
          </p:cNvPr>
          <p:cNvSpPr/>
          <p:nvPr/>
        </p:nvSpPr>
        <p:spPr>
          <a:xfrm>
            <a:off x="10534588" y="5965407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4594DE2A-C698-7AB0-B0E9-3024B0324BA3}"/>
              </a:ext>
            </a:extLst>
          </p:cNvPr>
          <p:cNvSpPr txBox="1"/>
          <p:nvPr/>
        </p:nvSpPr>
        <p:spPr>
          <a:xfrm>
            <a:off x="10671279" y="5928193"/>
            <a:ext cx="941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Beauty-talk</a:t>
            </a:r>
            <a:endParaRPr lang="de-DE" sz="800" dirty="0"/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FBB80CAA-908F-9D78-6555-9D8394629C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537962"/>
              </p:ext>
            </p:extLst>
          </p:nvPr>
        </p:nvGraphicFramePr>
        <p:xfrm>
          <a:off x="969774" y="990206"/>
          <a:ext cx="2988608" cy="2438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937691" imgH="6819834" progId="Acrobat.Document.DC">
                  <p:embed/>
                </p:oleObj>
              </mc:Choice>
              <mc:Fallback>
                <p:oleObj name="Acrobat Document" r:id="rId2" imgW="4937691" imgH="681983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69774" y="990206"/>
                        <a:ext cx="2988608" cy="2438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5741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A802-50FA-B3D5-7FCD-AC75C3A66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hteck 98">
            <a:extLst>
              <a:ext uri="{FF2B5EF4-FFF2-40B4-BE49-F238E27FC236}">
                <a16:creationId xmlns:a16="http://schemas.microsoft.com/office/drawing/2014/main" id="{22705751-C9E6-F9F3-7FE9-EEDAA6C017B9}"/>
              </a:ext>
            </a:extLst>
          </p:cNvPr>
          <p:cNvSpPr/>
          <p:nvPr/>
        </p:nvSpPr>
        <p:spPr>
          <a:xfrm>
            <a:off x="7243292" y="5128033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0" name="Textfeld 99">
            <a:extLst>
              <a:ext uri="{FF2B5EF4-FFF2-40B4-BE49-F238E27FC236}">
                <a16:creationId xmlns:a16="http://schemas.microsoft.com/office/drawing/2014/main" id="{99D3CAF0-D6B8-888B-6B33-462E3E803BE8}"/>
              </a:ext>
            </a:extLst>
          </p:cNvPr>
          <p:cNvSpPr txBox="1"/>
          <p:nvPr/>
        </p:nvSpPr>
        <p:spPr>
          <a:xfrm>
            <a:off x="7389735" y="5095373"/>
            <a:ext cx="13835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Arial" charset="0"/>
                <a:ea typeface="Arial" charset="0"/>
                <a:cs typeface="Arial" charset="0"/>
              </a:rPr>
              <a:t>Schaufensterdekorationen</a:t>
            </a:r>
            <a:endParaRPr lang="de-DE" sz="800" dirty="0"/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EB162202-AF63-9C97-D0F6-EA556BB1FA3E}"/>
              </a:ext>
            </a:extLst>
          </p:cNvPr>
          <p:cNvSpPr txBox="1"/>
          <p:nvPr/>
        </p:nvSpPr>
        <p:spPr>
          <a:xfrm>
            <a:off x="7161314" y="4930649"/>
            <a:ext cx="1262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POS</a:t>
            </a:r>
            <a:endParaRPr lang="de-DE" sz="800" dirty="0"/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37130A23-6D50-E81F-DC30-4AD8B3F63AB8}"/>
              </a:ext>
            </a:extLst>
          </p:cNvPr>
          <p:cNvSpPr/>
          <p:nvPr/>
        </p:nvSpPr>
        <p:spPr>
          <a:xfrm>
            <a:off x="7250758" y="5371885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3" name="Textfeld 102">
            <a:extLst>
              <a:ext uri="{FF2B5EF4-FFF2-40B4-BE49-F238E27FC236}">
                <a16:creationId xmlns:a16="http://schemas.microsoft.com/office/drawing/2014/main" id="{9B6E2B75-220A-CA4A-816C-111B0D385FC7}"/>
              </a:ext>
            </a:extLst>
          </p:cNvPr>
          <p:cNvSpPr txBox="1"/>
          <p:nvPr/>
        </p:nvSpPr>
        <p:spPr>
          <a:xfrm>
            <a:off x="7389735" y="5333388"/>
            <a:ext cx="155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Indoor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 Tools</a:t>
            </a:r>
            <a:br>
              <a:rPr lang="de-DE" sz="800" dirty="0">
                <a:latin typeface="Arial" charset="0"/>
                <a:ea typeface="Arial" charset="0"/>
                <a:cs typeface="Arial" charset="0"/>
              </a:rPr>
            </a:br>
            <a:r>
              <a:rPr lang="de-DE" sz="800" dirty="0">
                <a:latin typeface="Arial" charset="0"/>
                <a:ea typeface="Arial" charset="0"/>
                <a:cs typeface="Arial" charset="0"/>
              </a:rPr>
              <a:t>(Zweitplatzierung, T-Gondel, POS-Säule, power </a:t>
            </a:r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table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u.ä.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)</a:t>
            </a:r>
            <a:endParaRPr lang="de-DE" sz="800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07CF3CD-31C4-6000-5568-175B8EDF083D}"/>
              </a:ext>
            </a:extLst>
          </p:cNvPr>
          <p:cNvSpPr/>
          <p:nvPr/>
        </p:nvSpPr>
        <p:spPr>
          <a:xfrm>
            <a:off x="1057139" y="5090179"/>
            <a:ext cx="991942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15.03.24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08F0D0E-6560-7555-B414-67BB2D3B2F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Seite </a:t>
            </a:r>
            <a:fld id="{28B2DC75-0B5D-9644-9A00-6C9501BDDF16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788CFEE-2F9C-501D-CE1C-D760769DCAD3}"/>
              </a:ext>
            </a:extLst>
          </p:cNvPr>
          <p:cNvSpPr/>
          <p:nvPr/>
        </p:nvSpPr>
        <p:spPr>
          <a:xfrm>
            <a:off x="969775" y="633640"/>
            <a:ext cx="5938222" cy="2947633"/>
          </a:xfrm>
          <a:prstGeom prst="rect">
            <a:avLst/>
          </a:prstGeom>
          <a:noFill/>
          <a:ln w="19050">
            <a:solidFill>
              <a:srgbClr val="000000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1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Produktbild (bei </a:t>
            </a:r>
            <a:r>
              <a:rPr lang="de-DE" sz="10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make-up</a:t>
            </a:r>
            <a:r>
              <a:rPr lang="de-DE" sz="1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bitte Farbpalette einfügen)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0FBD3E5-9155-C39F-E365-B36519620F8B}"/>
              </a:ext>
            </a:extLst>
          </p:cNvPr>
          <p:cNvSpPr/>
          <p:nvPr/>
        </p:nvSpPr>
        <p:spPr>
          <a:xfrm>
            <a:off x="7138563" y="633639"/>
            <a:ext cx="4412306" cy="764062"/>
          </a:xfrm>
          <a:prstGeom prst="rect">
            <a:avLst/>
          </a:prstGeom>
          <a:noFill/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0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Launchpriorisierung</a:t>
            </a:r>
            <a:r>
              <a:rPr lang="de-DE" sz="1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im Kalenderjahr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1E2B9AB-A881-B414-AA9E-F4C43AA4C087}"/>
              </a:ext>
            </a:extLst>
          </p:cNvPr>
          <p:cNvSpPr/>
          <p:nvPr/>
        </p:nvSpPr>
        <p:spPr>
          <a:xfrm>
            <a:off x="9131536" y="102286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0741AED-5A31-900F-273C-E5C748E71554}"/>
              </a:ext>
            </a:extLst>
          </p:cNvPr>
          <p:cNvSpPr txBox="1"/>
          <p:nvPr/>
        </p:nvSpPr>
        <p:spPr>
          <a:xfrm>
            <a:off x="9210383" y="990206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Prio</a:t>
            </a:r>
            <a:r>
              <a:rPr lang="de-DE" sz="800" dirty="0"/>
              <a:t> 1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B3D3AF7-3221-80F0-5F93-56201A1EC947}"/>
              </a:ext>
            </a:extLst>
          </p:cNvPr>
          <p:cNvSpPr/>
          <p:nvPr/>
        </p:nvSpPr>
        <p:spPr>
          <a:xfrm>
            <a:off x="10065044" y="102348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3ABDBBD-B55D-C12A-EB3D-9B0AA010B2BD}"/>
              </a:ext>
            </a:extLst>
          </p:cNvPr>
          <p:cNvSpPr txBox="1"/>
          <p:nvPr/>
        </p:nvSpPr>
        <p:spPr>
          <a:xfrm>
            <a:off x="10143891" y="990826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Prio</a:t>
            </a:r>
            <a:r>
              <a:rPr lang="de-DE" sz="800" dirty="0"/>
              <a:t> 2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3A15F1F-88E4-6E30-F7EE-FB30350971E7}"/>
              </a:ext>
            </a:extLst>
          </p:cNvPr>
          <p:cNvSpPr/>
          <p:nvPr/>
        </p:nvSpPr>
        <p:spPr>
          <a:xfrm>
            <a:off x="10936075" y="102286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32331ED-D98C-709A-E689-0D8CFD3274A4}"/>
              </a:ext>
            </a:extLst>
          </p:cNvPr>
          <p:cNvSpPr txBox="1"/>
          <p:nvPr/>
        </p:nvSpPr>
        <p:spPr>
          <a:xfrm>
            <a:off x="11014922" y="990206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Prio</a:t>
            </a:r>
            <a:r>
              <a:rPr lang="de-DE" sz="800" dirty="0"/>
              <a:t> 3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F01DF029-5B05-150E-AABE-328084BA8C23}"/>
              </a:ext>
            </a:extLst>
          </p:cNvPr>
          <p:cNvSpPr/>
          <p:nvPr/>
        </p:nvSpPr>
        <p:spPr>
          <a:xfrm>
            <a:off x="969775" y="3679155"/>
            <a:ext cx="5938222" cy="1235618"/>
          </a:xfrm>
          <a:prstGeom prst="rect">
            <a:avLst/>
          </a:prstGeom>
          <a:noFill/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Key Benefits der Neuheit und/oder Duftnoten:</a:t>
            </a:r>
          </a:p>
          <a:p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...getönter Lippenbalsam mit Öl in 6 Farben</a:t>
            </a:r>
          </a:p>
          <a:p>
            <a:pPr marL="171450" indent="-171450">
              <a:buFont typeface="Arial" charset="0"/>
              <a:buChar char="•"/>
            </a:pP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...Marktbereinigung </a:t>
            </a:r>
            <a:r>
              <a:rPr lang="de-DE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Lip</a:t>
            </a: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Oil Comfort </a:t>
            </a:r>
            <a:r>
              <a:rPr lang="de-DE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Shimmer</a:t>
            </a:r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 marL="171450" indent="-171450">
              <a:buFont typeface="Arial" charset="0"/>
              <a:buChar char="•"/>
            </a:pP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 marL="171450" indent="-171450">
              <a:buFont typeface="Arial" charset="0"/>
              <a:buChar char="•"/>
            </a:pP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EBB294D-6D23-1CAA-8700-BCD38F58C640}"/>
              </a:ext>
            </a:extLst>
          </p:cNvPr>
          <p:cNvSpPr txBox="1"/>
          <p:nvPr/>
        </p:nvSpPr>
        <p:spPr>
          <a:xfrm>
            <a:off x="2049079" y="5128790"/>
            <a:ext cx="1199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Letzter Bestelltermin</a:t>
            </a:r>
            <a:endParaRPr lang="de-DE" sz="800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D9551EBA-DED4-0717-99EA-E1C483943225}"/>
              </a:ext>
            </a:extLst>
          </p:cNvPr>
          <p:cNvSpPr/>
          <p:nvPr/>
        </p:nvSpPr>
        <p:spPr>
          <a:xfrm>
            <a:off x="1055067" y="5868545"/>
            <a:ext cx="994013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22.04.2024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1854019-7E4D-EDFA-30F7-C5DD4883BE73}"/>
              </a:ext>
            </a:extLst>
          </p:cNvPr>
          <p:cNvSpPr/>
          <p:nvPr/>
        </p:nvSpPr>
        <p:spPr>
          <a:xfrm>
            <a:off x="1057139" y="5480954"/>
            <a:ext cx="991942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LT KW 16/17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9323287-C0C6-055D-5DD4-302E8E10F040}"/>
              </a:ext>
            </a:extLst>
          </p:cNvPr>
          <p:cNvSpPr txBox="1"/>
          <p:nvPr/>
        </p:nvSpPr>
        <p:spPr>
          <a:xfrm>
            <a:off x="2049080" y="5519565"/>
            <a:ext cx="796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Liefertermin</a:t>
            </a:r>
            <a:endParaRPr lang="de-DE" sz="8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EF29EFA-90CD-8675-6C73-63DE10E6978B}"/>
              </a:ext>
            </a:extLst>
          </p:cNvPr>
          <p:cNvSpPr txBox="1"/>
          <p:nvPr/>
        </p:nvSpPr>
        <p:spPr>
          <a:xfrm>
            <a:off x="2049078" y="5908748"/>
            <a:ext cx="12741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OCD (on </a:t>
            </a:r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counter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date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)</a:t>
            </a:r>
            <a:endParaRPr lang="de-DE" sz="800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B566BE3C-7322-1312-83D7-BD5C9AB6156F}"/>
              </a:ext>
            </a:extLst>
          </p:cNvPr>
          <p:cNvSpPr/>
          <p:nvPr/>
        </p:nvSpPr>
        <p:spPr>
          <a:xfrm>
            <a:off x="5227093" y="5090179"/>
            <a:ext cx="1596788" cy="6866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 anchorCtr="0"/>
          <a:lstStyle/>
          <a:p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</a:t>
            </a:r>
            <a:b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</a:t>
            </a:r>
            <a:b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002AF57-E251-265A-4C2D-F13FE3C22902}"/>
              </a:ext>
            </a:extLst>
          </p:cNvPr>
          <p:cNvSpPr txBox="1"/>
          <p:nvPr/>
        </p:nvSpPr>
        <p:spPr>
          <a:xfrm>
            <a:off x="3958382" y="5129928"/>
            <a:ext cx="12687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>
                <a:latin typeface="Arial" charset="0"/>
                <a:ea typeface="Arial" charset="0"/>
                <a:cs typeface="Arial" charset="0"/>
              </a:rPr>
              <a:t>GWP / Luxustestmuster</a:t>
            </a:r>
            <a:endParaRPr lang="de-DE" sz="800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872AA1F6-EB1A-169C-78CD-5ACC3F67515E}"/>
              </a:ext>
            </a:extLst>
          </p:cNvPr>
          <p:cNvSpPr txBox="1"/>
          <p:nvPr/>
        </p:nvSpPr>
        <p:spPr>
          <a:xfrm>
            <a:off x="3958382" y="5908748"/>
            <a:ext cx="12687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>
                <a:latin typeface="Arial" charset="0"/>
                <a:ea typeface="Arial" charset="0"/>
                <a:cs typeface="Arial" charset="0"/>
              </a:rPr>
              <a:t>Tester</a:t>
            </a:r>
            <a:endParaRPr lang="de-DE" sz="800" dirty="0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1D3ED3CA-A2E7-84E2-6B4A-84814ED3ACE4}"/>
              </a:ext>
            </a:extLst>
          </p:cNvPr>
          <p:cNvSpPr/>
          <p:nvPr/>
        </p:nvSpPr>
        <p:spPr>
          <a:xfrm>
            <a:off x="5230234" y="594140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D63A58F1-35B0-7149-FA9E-07305FC10DB9}"/>
              </a:ext>
            </a:extLst>
          </p:cNvPr>
          <p:cNvSpPr txBox="1"/>
          <p:nvPr/>
        </p:nvSpPr>
        <p:spPr>
          <a:xfrm>
            <a:off x="5309081" y="5908748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Ja</a:t>
            </a:r>
            <a:endParaRPr lang="de-DE" sz="800" dirty="0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2301DA74-C141-BE4D-61FB-7BEF3D715F21}"/>
              </a:ext>
            </a:extLst>
          </p:cNvPr>
          <p:cNvSpPr/>
          <p:nvPr/>
        </p:nvSpPr>
        <p:spPr>
          <a:xfrm>
            <a:off x="5765239" y="594140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8956440-B7B5-6007-80C4-7CAA92F60463}"/>
              </a:ext>
            </a:extLst>
          </p:cNvPr>
          <p:cNvSpPr txBox="1"/>
          <p:nvPr/>
        </p:nvSpPr>
        <p:spPr>
          <a:xfrm>
            <a:off x="5844086" y="5908748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Nein</a:t>
            </a:r>
            <a:endParaRPr lang="de-DE" sz="800" dirty="0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15625705-6714-7E8B-CA14-AF5F39FD98FC}"/>
              </a:ext>
            </a:extLst>
          </p:cNvPr>
          <p:cNvSpPr/>
          <p:nvPr/>
        </p:nvSpPr>
        <p:spPr>
          <a:xfrm>
            <a:off x="7138563" y="1511609"/>
            <a:ext cx="4412306" cy="4721025"/>
          </a:xfrm>
          <a:prstGeom prst="rect">
            <a:avLst/>
          </a:prstGeom>
          <a:noFill/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Marketing / Kommunikation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B21FE180-750A-AAB9-CA0C-EAED30199823}"/>
              </a:ext>
            </a:extLst>
          </p:cNvPr>
          <p:cNvSpPr/>
          <p:nvPr/>
        </p:nvSpPr>
        <p:spPr>
          <a:xfrm>
            <a:off x="969775" y="5002656"/>
            <a:ext cx="5938222" cy="1235618"/>
          </a:xfrm>
          <a:prstGeom prst="rect">
            <a:avLst/>
          </a:prstGeom>
          <a:noFill/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1DE25212-206C-3B54-A094-0503A51D0F18}"/>
              </a:ext>
            </a:extLst>
          </p:cNvPr>
          <p:cNvSpPr/>
          <p:nvPr/>
        </p:nvSpPr>
        <p:spPr>
          <a:xfrm>
            <a:off x="7229896" y="1947941"/>
            <a:ext cx="1852266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xx.xx</a:t>
            </a: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.- </a:t>
            </a:r>
            <a:r>
              <a:rPr lang="de-DE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xx.xx.xxxx</a:t>
            </a:r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4EF6D99-B637-5FE0-9B1F-CAFCBE607476}"/>
              </a:ext>
            </a:extLst>
          </p:cNvPr>
          <p:cNvSpPr txBox="1"/>
          <p:nvPr/>
        </p:nvSpPr>
        <p:spPr>
          <a:xfrm>
            <a:off x="9082161" y="1926552"/>
            <a:ext cx="2377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Kommunikationszeitraum / Media</a:t>
            </a:r>
            <a:br>
              <a:rPr lang="de-DE" sz="800" dirty="0">
                <a:latin typeface="Arial" charset="0"/>
                <a:ea typeface="Arial" charset="0"/>
                <a:cs typeface="Arial" charset="0"/>
              </a:rPr>
            </a:br>
            <a:r>
              <a:rPr lang="de-DE" sz="800" dirty="0">
                <a:latin typeface="Arial" charset="0"/>
                <a:ea typeface="Arial" charset="0"/>
                <a:cs typeface="Arial" charset="0"/>
              </a:rPr>
              <a:t>Details: Was? Wann? Wo?: Mediapläne anbei</a:t>
            </a:r>
            <a:endParaRPr lang="de-DE" sz="800" dirty="0"/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E9F00105-BA3F-6B78-573B-4DABAD5E3F96}"/>
              </a:ext>
            </a:extLst>
          </p:cNvPr>
          <p:cNvSpPr/>
          <p:nvPr/>
        </p:nvSpPr>
        <p:spPr>
          <a:xfrm>
            <a:off x="9169630" y="2340553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FBA323C-AB1B-2D63-8E51-A97B38D082E7}"/>
              </a:ext>
            </a:extLst>
          </p:cNvPr>
          <p:cNvSpPr txBox="1"/>
          <p:nvPr/>
        </p:nvSpPr>
        <p:spPr>
          <a:xfrm>
            <a:off x="9316074" y="2307893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TV</a:t>
            </a:r>
            <a:endParaRPr lang="de-DE" sz="800" dirty="0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1EC806D8-9926-F647-DDDC-130FCC3D5650}"/>
              </a:ext>
            </a:extLst>
          </p:cNvPr>
          <p:cNvSpPr/>
          <p:nvPr/>
        </p:nvSpPr>
        <p:spPr>
          <a:xfrm>
            <a:off x="9173484" y="2563707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A71C11DC-D3B0-090C-8CE4-454F4C929301}"/>
              </a:ext>
            </a:extLst>
          </p:cNvPr>
          <p:cNvSpPr txBox="1"/>
          <p:nvPr/>
        </p:nvSpPr>
        <p:spPr>
          <a:xfrm>
            <a:off x="9319928" y="2531047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ADTV</a:t>
            </a:r>
            <a:endParaRPr lang="de-DE" sz="800" dirty="0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1E3DDB5E-217B-AD28-A76F-EE2FFC207777}"/>
              </a:ext>
            </a:extLst>
          </p:cNvPr>
          <p:cNvSpPr/>
          <p:nvPr/>
        </p:nvSpPr>
        <p:spPr>
          <a:xfrm>
            <a:off x="9169630" y="2813633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C1D81B33-CF92-D5B8-5D84-8426C911533A}"/>
              </a:ext>
            </a:extLst>
          </p:cNvPr>
          <p:cNvSpPr txBox="1"/>
          <p:nvPr/>
        </p:nvSpPr>
        <p:spPr>
          <a:xfrm>
            <a:off x="9316074" y="2780973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Print</a:t>
            </a:r>
            <a:endParaRPr lang="de-DE" sz="800" dirty="0"/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F6032FB2-AED0-8584-7276-31EF8540906F}"/>
              </a:ext>
            </a:extLst>
          </p:cNvPr>
          <p:cNvSpPr/>
          <p:nvPr/>
        </p:nvSpPr>
        <p:spPr>
          <a:xfrm>
            <a:off x="9177097" y="3068365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80A376F4-2C74-FBB0-0B6E-14159E5550F5}"/>
              </a:ext>
            </a:extLst>
          </p:cNvPr>
          <p:cNvSpPr txBox="1"/>
          <p:nvPr/>
        </p:nvSpPr>
        <p:spPr>
          <a:xfrm>
            <a:off x="9323541" y="3035705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Funk</a:t>
            </a:r>
            <a:endParaRPr lang="de-DE" sz="800" dirty="0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263C4BB5-689A-B559-C30F-9CB5F6E2A8D8}"/>
              </a:ext>
            </a:extLst>
          </p:cNvPr>
          <p:cNvSpPr/>
          <p:nvPr/>
        </p:nvSpPr>
        <p:spPr>
          <a:xfrm>
            <a:off x="9173484" y="3326001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626D8416-719C-6467-D247-B8999233C488}"/>
              </a:ext>
            </a:extLst>
          </p:cNvPr>
          <p:cNvSpPr txBox="1"/>
          <p:nvPr/>
        </p:nvSpPr>
        <p:spPr>
          <a:xfrm>
            <a:off x="9319927" y="3293341"/>
            <a:ext cx="780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OOH</a:t>
            </a:r>
            <a:endParaRPr lang="de-DE" sz="800" dirty="0"/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95A52E78-FF6E-41D9-85B0-460B6A5378D5}"/>
              </a:ext>
            </a:extLst>
          </p:cNvPr>
          <p:cNvSpPr/>
          <p:nvPr/>
        </p:nvSpPr>
        <p:spPr>
          <a:xfrm>
            <a:off x="10063057" y="233812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D12CC06C-D2BE-9F38-6675-DC3BB6526410}"/>
              </a:ext>
            </a:extLst>
          </p:cNvPr>
          <p:cNvSpPr txBox="1"/>
          <p:nvPr/>
        </p:nvSpPr>
        <p:spPr>
          <a:xfrm>
            <a:off x="10209500" y="2299046"/>
            <a:ext cx="780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Digital</a:t>
            </a:r>
            <a:endParaRPr lang="de-DE" sz="800" dirty="0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87C9F00B-85B3-2191-09CB-2CB16867E305}"/>
              </a:ext>
            </a:extLst>
          </p:cNvPr>
          <p:cNvSpPr/>
          <p:nvPr/>
        </p:nvSpPr>
        <p:spPr>
          <a:xfrm>
            <a:off x="10067454" y="256370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C9820DB9-7B45-7D06-F26A-9E3A323E460A}"/>
              </a:ext>
            </a:extLst>
          </p:cNvPr>
          <p:cNvSpPr txBox="1"/>
          <p:nvPr/>
        </p:nvSpPr>
        <p:spPr>
          <a:xfrm>
            <a:off x="10216966" y="2530080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Social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 Media</a:t>
            </a:r>
            <a:endParaRPr lang="de-DE" sz="800" dirty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CB698818-9A7D-69F9-7198-D63689B2C307}"/>
              </a:ext>
            </a:extLst>
          </p:cNvPr>
          <p:cNvSpPr/>
          <p:nvPr/>
        </p:nvSpPr>
        <p:spPr>
          <a:xfrm>
            <a:off x="10058882" y="2813633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C9FD4D22-AC48-9959-0D6B-96AD5AE57BCC}"/>
              </a:ext>
            </a:extLst>
          </p:cNvPr>
          <p:cNvSpPr txBox="1"/>
          <p:nvPr/>
        </p:nvSpPr>
        <p:spPr>
          <a:xfrm>
            <a:off x="10209500" y="2789286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Influencer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 / </a:t>
            </a:r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Spokesperson</a:t>
            </a:r>
            <a:endParaRPr lang="de-DE" sz="800" dirty="0"/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ED99F0BE-D9A2-C0E1-6D54-5504910B1D3D}"/>
              </a:ext>
            </a:extLst>
          </p:cNvPr>
          <p:cNvSpPr/>
          <p:nvPr/>
        </p:nvSpPr>
        <p:spPr>
          <a:xfrm>
            <a:off x="10063055" y="3068365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EC1A0FD1-1074-6B1A-2D12-AC5E3393BE2A}"/>
              </a:ext>
            </a:extLst>
          </p:cNvPr>
          <p:cNvSpPr txBox="1"/>
          <p:nvPr/>
        </p:nvSpPr>
        <p:spPr>
          <a:xfrm>
            <a:off x="10209500" y="3035705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Andere</a:t>
            </a:r>
            <a:endParaRPr lang="de-DE" sz="800" dirty="0"/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180968F4-DC1D-90E1-F1FD-334C2EED70EA}"/>
              </a:ext>
            </a:extLst>
          </p:cNvPr>
          <p:cNvSpPr txBox="1"/>
          <p:nvPr/>
        </p:nvSpPr>
        <p:spPr>
          <a:xfrm>
            <a:off x="7137747" y="1739338"/>
            <a:ext cx="1403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latin typeface="Arial" charset="0"/>
                <a:ea typeface="Arial" charset="0"/>
                <a:cs typeface="Arial" charset="0"/>
              </a:rPr>
              <a:t>Markenkommunikation</a:t>
            </a:r>
            <a:endParaRPr lang="de-DE" sz="800" b="1" dirty="0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DD5B629D-4599-1812-3F10-4E18214C1BEF}"/>
              </a:ext>
            </a:extLst>
          </p:cNvPr>
          <p:cNvSpPr/>
          <p:nvPr/>
        </p:nvSpPr>
        <p:spPr>
          <a:xfrm>
            <a:off x="7240529" y="3714670"/>
            <a:ext cx="1852266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r>
              <a:rPr lang="de-DE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xx.xx</a:t>
            </a:r>
            <a:r>
              <a:rPr lang="de-DE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.- </a:t>
            </a:r>
            <a:r>
              <a:rPr lang="de-DE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xx.xx.xxxx</a:t>
            </a:r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3E8494F2-C7FF-4C3E-6DD9-DE44E254C25A}"/>
              </a:ext>
            </a:extLst>
          </p:cNvPr>
          <p:cNvSpPr txBox="1"/>
          <p:nvPr/>
        </p:nvSpPr>
        <p:spPr>
          <a:xfrm>
            <a:off x="9092795" y="3750242"/>
            <a:ext cx="23778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Arial" charset="0"/>
                <a:ea typeface="Arial" charset="0"/>
                <a:cs typeface="Arial" charset="0"/>
              </a:rPr>
              <a:t>BA-Promotion</a:t>
            </a:r>
            <a:endParaRPr lang="de-DE" sz="800" dirty="0"/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385CC5A1-5509-83DB-D149-23B0206C449A}"/>
              </a:ext>
            </a:extLst>
          </p:cNvPr>
          <p:cNvSpPr txBox="1"/>
          <p:nvPr/>
        </p:nvSpPr>
        <p:spPr>
          <a:xfrm>
            <a:off x="7148380" y="3506067"/>
            <a:ext cx="1403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latin typeface="Arial" charset="0"/>
                <a:ea typeface="Arial" charset="0"/>
                <a:cs typeface="Arial" charset="0"/>
              </a:rPr>
              <a:t>YBPN</a:t>
            </a:r>
            <a:endParaRPr lang="de-DE" sz="800" b="1" dirty="0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AED0EC5D-BF88-A9DD-1047-1738CA1AFA41}"/>
              </a:ext>
            </a:extLst>
          </p:cNvPr>
          <p:cNvSpPr/>
          <p:nvPr/>
        </p:nvSpPr>
        <p:spPr>
          <a:xfrm>
            <a:off x="9169630" y="4073197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276C3FDF-D735-6445-0C0B-92DAD38A9E76}"/>
              </a:ext>
            </a:extLst>
          </p:cNvPr>
          <p:cNvSpPr txBox="1"/>
          <p:nvPr/>
        </p:nvSpPr>
        <p:spPr>
          <a:xfrm>
            <a:off x="9316073" y="4040537"/>
            <a:ext cx="1674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Mediapromotion </a:t>
            </a:r>
            <a:r>
              <a:rPr lang="de-DE" sz="800">
                <a:latin typeface="Arial" charset="0"/>
                <a:ea typeface="Arial" charset="0"/>
                <a:cs typeface="Arial" charset="0"/>
              </a:rPr>
              <a:t>ohne Mailing</a:t>
            </a:r>
            <a:endParaRPr lang="de-DE" sz="800" dirty="0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03D78511-359B-455D-B5F7-DC8DC0CB1CF0}"/>
              </a:ext>
            </a:extLst>
          </p:cNvPr>
          <p:cNvSpPr/>
          <p:nvPr/>
        </p:nvSpPr>
        <p:spPr>
          <a:xfrm>
            <a:off x="9169630" y="4295270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2B47B818-9174-02F3-FA5E-161F08179D22}"/>
              </a:ext>
            </a:extLst>
          </p:cNvPr>
          <p:cNvSpPr txBox="1"/>
          <p:nvPr/>
        </p:nvSpPr>
        <p:spPr>
          <a:xfrm>
            <a:off x="9316073" y="4262610"/>
            <a:ext cx="1674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BA-Promotion mit Mailing</a:t>
            </a:r>
            <a:endParaRPr lang="de-DE" sz="800" dirty="0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9E3B6E1C-9A4C-0917-1F82-DB6275192302}"/>
              </a:ext>
            </a:extLst>
          </p:cNvPr>
          <p:cNvSpPr/>
          <p:nvPr/>
        </p:nvSpPr>
        <p:spPr>
          <a:xfrm>
            <a:off x="9169630" y="454163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1B911A49-4F11-E908-3348-2DB1CAC8DA67}"/>
              </a:ext>
            </a:extLst>
          </p:cNvPr>
          <p:cNvSpPr txBox="1"/>
          <p:nvPr/>
        </p:nvSpPr>
        <p:spPr>
          <a:xfrm>
            <a:off x="9316073" y="4508978"/>
            <a:ext cx="1674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BA Premium Mailing</a:t>
            </a:r>
            <a:endParaRPr lang="de-DE" sz="800" dirty="0"/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6F452097-4A5C-89FA-CF35-55BEFC031AAC}"/>
              </a:ext>
            </a:extLst>
          </p:cNvPr>
          <p:cNvSpPr txBox="1"/>
          <p:nvPr/>
        </p:nvSpPr>
        <p:spPr>
          <a:xfrm>
            <a:off x="7158426" y="4727478"/>
            <a:ext cx="1403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latin typeface="Arial" charset="0"/>
                <a:ea typeface="Arial" charset="0"/>
                <a:cs typeface="Arial" charset="0"/>
              </a:rPr>
              <a:t>Pieper Marketing Mix</a:t>
            </a:r>
            <a:endParaRPr lang="de-DE" sz="800" b="1" dirty="0"/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86A8B2A7-F4E0-02CC-18D1-4D80F30BA4DA}"/>
              </a:ext>
            </a:extLst>
          </p:cNvPr>
          <p:cNvSpPr txBox="1"/>
          <p:nvPr/>
        </p:nvSpPr>
        <p:spPr>
          <a:xfrm>
            <a:off x="9065949" y="4930649"/>
            <a:ext cx="1262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Digital</a:t>
            </a:r>
            <a:endParaRPr lang="de-DE" sz="800" dirty="0"/>
          </a:p>
        </p:txBody>
      </p:sp>
      <p:sp>
        <p:nvSpPr>
          <p:cNvPr id="105" name="Rechteck 104">
            <a:extLst>
              <a:ext uri="{FF2B5EF4-FFF2-40B4-BE49-F238E27FC236}">
                <a16:creationId xmlns:a16="http://schemas.microsoft.com/office/drawing/2014/main" id="{93258469-EBD6-F70F-FD0F-28CE8CB8259E}"/>
              </a:ext>
            </a:extLst>
          </p:cNvPr>
          <p:cNvSpPr/>
          <p:nvPr/>
        </p:nvSpPr>
        <p:spPr>
          <a:xfrm>
            <a:off x="9161266" y="5131569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F0CB843D-D277-20A4-8BEA-8FCE0C3073CF}"/>
              </a:ext>
            </a:extLst>
          </p:cNvPr>
          <p:cNvSpPr txBox="1"/>
          <p:nvPr/>
        </p:nvSpPr>
        <p:spPr>
          <a:xfrm>
            <a:off x="9307709" y="5092489"/>
            <a:ext cx="9356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Arial" charset="0"/>
                <a:ea typeface="Arial" charset="0"/>
                <a:cs typeface="Arial" charset="0"/>
              </a:rPr>
              <a:t>Promotionfläche</a:t>
            </a:r>
            <a:endParaRPr lang="de-DE" sz="800" dirty="0"/>
          </a:p>
        </p:txBody>
      </p:sp>
      <p:sp>
        <p:nvSpPr>
          <p:cNvPr id="107" name="Rechteck 106">
            <a:extLst>
              <a:ext uri="{FF2B5EF4-FFF2-40B4-BE49-F238E27FC236}">
                <a16:creationId xmlns:a16="http://schemas.microsoft.com/office/drawing/2014/main" id="{0D6D59A5-4D92-E997-3AD1-6C33C5FA190D}"/>
              </a:ext>
            </a:extLst>
          </p:cNvPr>
          <p:cNvSpPr/>
          <p:nvPr/>
        </p:nvSpPr>
        <p:spPr>
          <a:xfrm>
            <a:off x="9150741" y="5364289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F3C65B66-F303-41CB-83A4-EAB7280BCFE1}"/>
              </a:ext>
            </a:extLst>
          </p:cNvPr>
          <p:cNvSpPr txBox="1"/>
          <p:nvPr/>
        </p:nvSpPr>
        <p:spPr>
          <a:xfrm>
            <a:off x="9315175" y="5323523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Andere </a:t>
            </a:r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onsite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 Tools</a:t>
            </a:r>
            <a:endParaRPr lang="de-DE" sz="800" dirty="0"/>
          </a:p>
        </p:txBody>
      </p:sp>
      <p:sp>
        <p:nvSpPr>
          <p:cNvPr id="109" name="Rechteck 108">
            <a:extLst>
              <a:ext uri="{FF2B5EF4-FFF2-40B4-BE49-F238E27FC236}">
                <a16:creationId xmlns:a16="http://schemas.microsoft.com/office/drawing/2014/main" id="{2B515302-CDFF-6A66-B1D4-F5F71A809F35}"/>
              </a:ext>
            </a:extLst>
          </p:cNvPr>
          <p:cNvSpPr/>
          <p:nvPr/>
        </p:nvSpPr>
        <p:spPr>
          <a:xfrm>
            <a:off x="9157091" y="560707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69AAC4FF-D57F-3269-BED8-605EF7F8C1BE}"/>
              </a:ext>
            </a:extLst>
          </p:cNvPr>
          <p:cNvSpPr txBox="1"/>
          <p:nvPr/>
        </p:nvSpPr>
        <p:spPr>
          <a:xfrm>
            <a:off x="9307709" y="5582729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Newsletter</a:t>
            </a:r>
            <a:endParaRPr lang="de-DE" sz="800" dirty="0"/>
          </a:p>
        </p:txBody>
      </p:sp>
      <p:sp>
        <p:nvSpPr>
          <p:cNvPr id="111" name="Rechteck 110">
            <a:extLst>
              <a:ext uri="{FF2B5EF4-FFF2-40B4-BE49-F238E27FC236}">
                <a16:creationId xmlns:a16="http://schemas.microsoft.com/office/drawing/2014/main" id="{A81ED880-C3C6-2157-C554-D53246497B95}"/>
              </a:ext>
            </a:extLst>
          </p:cNvPr>
          <p:cNvSpPr/>
          <p:nvPr/>
        </p:nvSpPr>
        <p:spPr>
          <a:xfrm>
            <a:off x="9161264" y="586180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18E73AFA-096E-C038-314F-D0389FA7C875}"/>
              </a:ext>
            </a:extLst>
          </p:cNvPr>
          <p:cNvSpPr txBox="1"/>
          <p:nvPr/>
        </p:nvSpPr>
        <p:spPr>
          <a:xfrm>
            <a:off x="9307709" y="5829148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charset="0"/>
                <a:ea typeface="Arial" charset="0"/>
                <a:cs typeface="Arial" charset="0"/>
              </a:rPr>
              <a:t>Social</a:t>
            </a:r>
            <a:r>
              <a:rPr lang="de-DE" sz="800" dirty="0">
                <a:latin typeface="Arial" charset="0"/>
                <a:ea typeface="Arial" charset="0"/>
                <a:cs typeface="Arial" charset="0"/>
              </a:rPr>
              <a:t> Media</a:t>
            </a:r>
            <a:endParaRPr lang="de-DE" sz="800" dirty="0"/>
          </a:p>
        </p:txBody>
      </p:sp>
      <p:sp>
        <p:nvSpPr>
          <p:cNvPr id="113" name="Textfeld 112">
            <a:extLst>
              <a:ext uri="{FF2B5EF4-FFF2-40B4-BE49-F238E27FC236}">
                <a16:creationId xmlns:a16="http://schemas.microsoft.com/office/drawing/2014/main" id="{51CDEB5F-D123-7F2F-AB2E-116FF7158BE6}"/>
              </a:ext>
            </a:extLst>
          </p:cNvPr>
          <p:cNvSpPr txBox="1"/>
          <p:nvPr/>
        </p:nvSpPr>
        <p:spPr>
          <a:xfrm>
            <a:off x="10435069" y="4925620"/>
            <a:ext cx="1262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CRM</a:t>
            </a:r>
            <a:endParaRPr lang="de-DE" sz="800" dirty="0"/>
          </a:p>
        </p:txBody>
      </p:sp>
      <p:sp>
        <p:nvSpPr>
          <p:cNvPr id="114" name="Rechteck 113">
            <a:extLst>
              <a:ext uri="{FF2B5EF4-FFF2-40B4-BE49-F238E27FC236}">
                <a16:creationId xmlns:a16="http://schemas.microsoft.com/office/drawing/2014/main" id="{B59DA59F-64B9-33DF-977C-B67B55EE7146}"/>
              </a:ext>
            </a:extLst>
          </p:cNvPr>
          <p:cNvSpPr/>
          <p:nvPr/>
        </p:nvSpPr>
        <p:spPr>
          <a:xfrm>
            <a:off x="10530386" y="5126540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0A89E937-1EA2-EA95-1336-82D8129D9F7F}"/>
              </a:ext>
            </a:extLst>
          </p:cNvPr>
          <p:cNvSpPr txBox="1"/>
          <p:nvPr/>
        </p:nvSpPr>
        <p:spPr>
          <a:xfrm>
            <a:off x="10676829" y="5087460"/>
            <a:ext cx="9356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Mailing</a:t>
            </a:r>
            <a:endParaRPr lang="de-DE" sz="800" dirty="0"/>
          </a:p>
        </p:txBody>
      </p:sp>
      <p:sp>
        <p:nvSpPr>
          <p:cNvPr id="116" name="Rechteck 115">
            <a:extLst>
              <a:ext uri="{FF2B5EF4-FFF2-40B4-BE49-F238E27FC236}">
                <a16:creationId xmlns:a16="http://schemas.microsoft.com/office/drawing/2014/main" id="{9E5699A9-23F8-F89D-C290-7C20A1333C78}"/>
              </a:ext>
            </a:extLst>
          </p:cNvPr>
          <p:cNvSpPr/>
          <p:nvPr/>
        </p:nvSpPr>
        <p:spPr>
          <a:xfrm>
            <a:off x="10530385" y="536352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FCBFB9B4-4FD4-1E81-EF65-AA5D05ABCC0C}"/>
              </a:ext>
            </a:extLst>
          </p:cNvPr>
          <p:cNvSpPr txBox="1"/>
          <p:nvPr/>
        </p:nvSpPr>
        <p:spPr>
          <a:xfrm>
            <a:off x="10671279" y="5333730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Beauty Booklet</a:t>
            </a:r>
            <a:endParaRPr lang="de-DE" sz="800" dirty="0"/>
          </a:p>
        </p:txBody>
      </p:sp>
      <p:sp>
        <p:nvSpPr>
          <p:cNvPr id="118" name="Rechteck 117">
            <a:extLst>
              <a:ext uri="{FF2B5EF4-FFF2-40B4-BE49-F238E27FC236}">
                <a16:creationId xmlns:a16="http://schemas.microsoft.com/office/drawing/2014/main" id="{B4419046-2705-89F2-8F8D-1F57C0B09369}"/>
              </a:ext>
            </a:extLst>
          </p:cNvPr>
          <p:cNvSpPr/>
          <p:nvPr/>
        </p:nvSpPr>
        <p:spPr>
          <a:xfrm>
            <a:off x="10534588" y="572114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9" name="Textfeld 118">
            <a:extLst>
              <a:ext uri="{FF2B5EF4-FFF2-40B4-BE49-F238E27FC236}">
                <a16:creationId xmlns:a16="http://schemas.microsoft.com/office/drawing/2014/main" id="{A6A34CBB-7AAC-372A-5EC9-EA9013C94794}"/>
              </a:ext>
            </a:extLst>
          </p:cNvPr>
          <p:cNvSpPr txBox="1"/>
          <p:nvPr/>
        </p:nvSpPr>
        <p:spPr>
          <a:xfrm>
            <a:off x="10671279" y="5683934"/>
            <a:ext cx="941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Arial" charset="0"/>
                <a:ea typeface="Arial" charset="0"/>
                <a:cs typeface="Arial" charset="0"/>
              </a:rPr>
              <a:t>Pieper-Prospekt</a:t>
            </a:r>
            <a:endParaRPr lang="de-DE" sz="800" dirty="0"/>
          </a:p>
        </p:txBody>
      </p:sp>
      <p:sp>
        <p:nvSpPr>
          <p:cNvPr id="120" name="Textfeld 119">
            <a:extLst>
              <a:ext uri="{FF2B5EF4-FFF2-40B4-BE49-F238E27FC236}">
                <a16:creationId xmlns:a16="http://schemas.microsoft.com/office/drawing/2014/main" id="{AAAE22A4-3213-51DA-4417-86C52565D92F}"/>
              </a:ext>
            </a:extLst>
          </p:cNvPr>
          <p:cNvSpPr txBox="1"/>
          <p:nvPr/>
        </p:nvSpPr>
        <p:spPr>
          <a:xfrm>
            <a:off x="10435069" y="5518262"/>
            <a:ext cx="1262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Print</a:t>
            </a:r>
            <a:endParaRPr lang="de-DE" sz="800" dirty="0"/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B168D50E-2448-569A-101F-A246D4B9B36C}"/>
              </a:ext>
            </a:extLst>
          </p:cNvPr>
          <p:cNvSpPr/>
          <p:nvPr/>
        </p:nvSpPr>
        <p:spPr>
          <a:xfrm>
            <a:off x="10534588" y="5965407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algn="ctr"/>
            <a:endParaRPr lang="de-DE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3B0B7A20-94F3-7CC8-7F0B-1DDB52226920}"/>
              </a:ext>
            </a:extLst>
          </p:cNvPr>
          <p:cNvSpPr txBox="1"/>
          <p:nvPr/>
        </p:nvSpPr>
        <p:spPr>
          <a:xfrm>
            <a:off x="10671279" y="5928193"/>
            <a:ext cx="941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charset="0"/>
                <a:ea typeface="Arial" charset="0"/>
                <a:cs typeface="Arial" charset="0"/>
              </a:rPr>
              <a:t>Beauty-talk</a:t>
            </a:r>
            <a:endParaRPr lang="de-DE" sz="800" dirty="0"/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D5BF538A-4EFD-6F39-02A8-C388504094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844458"/>
              </p:ext>
            </p:extLst>
          </p:nvPr>
        </p:nvGraphicFramePr>
        <p:xfrm>
          <a:off x="1014120" y="659567"/>
          <a:ext cx="2775455" cy="293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937691" imgH="6819834" progId="Acrobat.Document.DC">
                  <p:embed/>
                </p:oleObj>
              </mc:Choice>
              <mc:Fallback>
                <p:oleObj name="Acrobat Document" r:id="rId2" imgW="4937691" imgH="681983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14120" y="659567"/>
                        <a:ext cx="2775455" cy="293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8547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B5D0654-65DE-3D4C-B665-22C60F3501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Seite </a:t>
            </a:r>
            <a:fld id="{28B2DC75-0B5D-9644-9A00-6C9501BDDF16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488A9B-D22F-1C58-9CD5-BD9624B856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MEDIAPLAN</a:t>
            </a:r>
          </a:p>
        </p:txBody>
      </p:sp>
    </p:spTree>
    <p:extLst>
      <p:ext uri="{BB962C8B-B14F-4D97-AF65-F5344CB8AC3E}">
        <p14:creationId xmlns:p14="http://schemas.microsoft.com/office/powerpoint/2010/main" val="202633202"/>
      </p:ext>
    </p:extLst>
  </p:cSld>
  <p:clrMapOvr>
    <a:masterClrMapping/>
  </p:clrMapOvr>
</p:sld>
</file>

<file path=ppt/theme/theme1.xml><?xml version="1.0" encoding="utf-8"?>
<a:theme xmlns:a="http://schemas.openxmlformats.org/drawingml/2006/main" name="Tite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100" b="1" i="0" spc="3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gen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Inhaltsfoli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ontaktse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bschlu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571</Words>
  <Application>Microsoft Office PowerPoint</Application>
  <PresentationFormat>Breitbild</PresentationFormat>
  <Paragraphs>208</Paragraphs>
  <Slides>4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5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19" baseType="lpstr">
      <vt:lpstr>Arial</vt:lpstr>
      <vt:lpstr>Calibri</vt:lpstr>
      <vt:lpstr>Clarins-Regular</vt:lpstr>
      <vt:lpstr>Courier New</vt:lpstr>
      <vt:lpstr>Georgia</vt:lpstr>
      <vt:lpstr>GothamHTF-Book</vt:lpstr>
      <vt:lpstr>GothamHTF-Light</vt:lpstr>
      <vt:lpstr>Tahoma</vt:lpstr>
      <vt:lpstr>Times New Roman</vt:lpstr>
      <vt:lpstr>Titel</vt:lpstr>
      <vt:lpstr>Agenda</vt:lpstr>
      <vt:lpstr>2_Inhaltsfolien</vt:lpstr>
      <vt:lpstr>Kontaktseite</vt:lpstr>
      <vt:lpstr>Abschluss</vt:lpstr>
      <vt:lpstr>Adobe Acrobat Document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Anja Bierhenke</dc:creator>
  <cp:lastModifiedBy>HUCKSTORF, Silke</cp:lastModifiedBy>
  <cp:revision>668</cp:revision>
  <cp:lastPrinted>2021-10-12T08:01:43Z</cp:lastPrinted>
  <dcterms:created xsi:type="dcterms:W3CDTF">2019-01-03T07:40:27Z</dcterms:created>
  <dcterms:modified xsi:type="dcterms:W3CDTF">2024-02-23T16:38:38Z</dcterms:modified>
</cp:coreProperties>
</file>